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7" r:id="rId3"/>
    <p:sldId id="258" r:id="rId4"/>
    <p:sldId id="260" r:id="rId5"/>
    <p:sldId id="261" r:id="rId6"/>
    <p:sldId id="259"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78"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relka" userId="1b68e46eff0d9236" providerId="LiveId" clId="{7C41EE3E-2FC5-4979-9468-8D5C51976EBE}"/>
    <pc:docChg chg="custSel modSld">
      <pc:chgData name="Kyle Trelka" userId="1b68e46eff0d9236" providerId="LiveId" clId="{7C41EE3E-2FC5-4979-9468-8D5C51976EBE}" dt="2019-01-10T20:01:39.545" v="148" actId="27636"/>
      <pc:docMkLst>
        <pc:docMk/>
      </pc:docMkLst>
      <pc:sldChg chg="modSp">
        <pc:chgData name="Kyle Trelka" userId="1b68e46eff0d9236" providerId="LiveId" clId="{7C41EE3E-2FC5-4979-9468-8D5C51976EBE}" dt="2019-01-10T20:01:39.545" v="148" actId="27636"/>
        <pc:sldMkLst>
          <pc:docMk/>
          <pc:sldMk cId="4168402096" sldId="279"/>
        </pc:sldMkLst>
        <pc:spChg chg="mod">
          <ac:chgData name="Kyle Trelka" userId="1b68e46eff0d9236" providerId="LiveId" clId="{7C41EE3E-2FC5-4979-9468-8D5C51976EBE}" dt="2019-01-10T20:01:39.545" v="148" actId="27636"/>
          <ac:spMkLst>
            <pc:docMk/>
            <pc:sldMk cId="4168402096" sldId="279"/>
            <ac:spMk id="3" creationId="{4EFCCD8D-7BA0-4AA2-B357-2AB0E12F76C3}"/>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C20F0-BACE-443A-B86D-0CDDAD59C67A}"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D8CC844-4A46-44A7-A335-2E535EB7F387}" type="slidenum">
              <a:rPr lang="en-US" smtClean="0"/>
              <a:t>‹#›</a:t>
            </a:fld>
            <a:endParaRPr lang="en-US"/>
          </a:p>
        </p:txBody>
      </p:sp>
    </p:spTree>
    <p:extLst>
      <p:ext uri="{BB962C8B-B14F-4D97-AF65-F5344CB8AC3E}">
        <p14:creationId xmlns:p14="http://schemas.microsoft.com/office/powerpoint/2010/main" val="256510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C20F0-BACE-443A-B86D-0CDDAD59C67A}"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41417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C20F0-BACE-443A-B86D-0CDDAD59C67A}"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393758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C20F0-BACE-443A-B86D-0CDDAD59C67A}"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421356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F3DC20F0-BACE-443A-B86D-0CDDAD59C67A}" type="datetimeFigureOut">
              <a:rPr lang="en-US" smtClean="0"/>
              <a:t>1/10/2019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D8CC844-4A46-44A7-A335-2E535EB7F387}" type="slidenum">
              <a:rPr lang="en-US" smtClean="0"/>
              <a:t>‹#›</a:t>
            </a:fld>
            <a:endParaRPr lang="en-US"/>
          </a:p>
        </p:txBody>
      </p:sp>
    </p:spTree>
    <p:extLst>
      <p:ext uri="{BB962C8B-B14F-4D97-AF65-F5344CB8AC3E}">
        <p14:creationId xmlns:p14="http://schemas.microsoft.com/office/powerpoint/2010/main" val="65817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C20F0-BACE-443A-B86D-0CDDAD59C67A}"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33962801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C20F0-BACE-443A-B86D-0CDDAD59C67A}"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29605824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C20F0-BACE-443A-B86D-0CDDAD59C67A}"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8338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C20F0-BACE-443A-B86D-0CDDAD59C67A}"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30188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DC20F0-BACE-443A-B86D-0CDDAD59C67A}"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28396398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DC20F0-BACE-443A-B86D-0CDDAD59C67A}" type="datetimeFigureOut">
              <a:rPr lang="en-US" smtClean="0"/>
              <a:t>1/10/2019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D8CC844-4A46-44A7-A335-2E535EB7F387}" type="slidenum">
              <a:rPr lang="en-US" smtClean="0"/>
              <a:t>‹#›</a:t>
            </a:fld>
            <a:endParaRPr lang="en-US"/>
          </a:p>
        </p:txBody>
      </p:sp>
    </p:spTree>
    <p:extLst>
      <p:ext uri="{BB962C8B-B14F-4D97-AF65-F5344CB8AC3E}">
        <p14:creationId xmlns:p14="http://schemas.microsoft.com/office/powerpoint/2010/main" val="244305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3DC20F0-BACE-443A-B86D-0CDDAD59C67A}" type="datetimeFigureOut">
              <a:rPr lang="en-US" smtClean="0"/>
              <a:t>1/10/2019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D8CC844-4A46-44A7-A335-2E535EB7F387}" type="slidenum">
              <a:rPr lang="en-US" smtClean="0"/>
              <a:t>‹#›</a:t>
            </a:fld>
            <a:endParaRPr lang="en-US"/>
          </a:p>
        </p:txBody>
      </p:sp>
    </p:spTree>
    <p:extLst>
      <p:ext uri="{BB962C8B-B14F-4D97-AF65-F5344CB8AC3E}">
        <p14:creationId xmlns:p14="http://schemas.microsoft.com/office/powerpoint/2010/main" val="354545686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odybuilding.com/content/weight-training-for-sprint-swimmer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wimswam.com/path-path-b-swimmer/"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D383-A568-4555-859F-7307352E4E72}"/>
              </a:ext>
            </a:extLst>
          </p:cNvPr>
          <p:cNvSpPr>
            <a:spLocks noGrp="1"/>
          </p:cNvSpPr>
          <p:nvPr>
            <p:ph type="ctrTitle"/>
          </p:nvPr>
        </p:nvSpPr>
        <p:spPr/>
        <p:txBody>
          <a:bodyPr/>
          <a:lstStyle/>
          <a:p>
            <a:r>
              <a:rPr lang="en-US" dirty="0"/>
              <a:t>Training Cycles and workouts</a:t>
            </a:r>
          </a:p>
        </p:txBody>
      </p:sp>
      <p:sp>
        <p:nvSpPr>
          <p:cNvPr id="3" name="Subtitle 2">
            <a:extLst>
              <a:ext uri="{FF2B5EF4-FFF2-40B4-BE49-F238E27FC236}">
                <a16:creationId xmlns:a16="http://schemas.microsoft.com/office/drawing/2014/main" id="{6ABC6309-60F5-4729-9E00-1942FBFC6453}"/>
              </a:ext>
            </a:extLst>
          </p:cNvPr>
          <p:cNvSpPr>
            <a:spLocks noGrp="1"/>
          </p:cNvSpPr>
          <p:nvPr>
            <p:ph type="subTitle" idx="1"/>
          </p:nvPr>
        </p:nvSpPr>
        <p:spPr/>
        <p:txBody>
          <a:bodyPr>
            <a:normAutofit/>
          </a:bodyPr>
          <a:lstStyle/>
          <a:p>
            <a:r>
              <a:rPr lang="en-US" sz="2800" dirty="0"/>
              <a:t>Kyle Trelka</a:t>
            </a:r>
          </a:p>
        </p:txBody>
      </p:sp>
      <p:pic>
        <p:nvPicPr>
          <p:cNvPr id="5" name="Picture 4">
            <a:extLst>
              <a:ext uri="{FF2B5EF4-FFF2-40B4-BE49-F238E27FC236}">
                <a16:creationId xmlns:a16="http://schemas.microsoft.com/office/drawing/2014/main" id="{021C2374-5039-4528-AC07-0506936E7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055" y="4009644"/>
            <a:ext cx="3212141" cy="1330605"/>
          </a:xfrm>
          <a:prstGeom prst="rect">
            <a:avLst/>
          </a:prstGeom>
          <a:solidFill>
            <a:schemeClr val="bg1"/>
          </a:solidFill>
        </p:spPr>
      </p:pic>
    </p:spTree>
    <p:extLst>
      <p:ext uri="{BB962C8B-B14F-4D97-AF65-F5344CB8AC3E}">
        <p14:creationId xmlns:p14="http://schemas.microsoft.com/office/powerpoint/2010/main" val="380600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7851-96B8-41B9-ADDD-EBAB6E7C8253}"/>
              </a:ext>
            </a:extLst>
          </p:cNvPr>
          <p:cNvSpPr>
            <a:spLocks noGrp="1"/>
          </p:cNvSpPr>
          <p:nvPr>
            <p:ph type="title"/>
          </p:nvPr>
        </p:nvSpPr>
        <p:spPr/>
        <p:txBody>
          <a:bodyPr/>
          <a:lstStyle/>
          <a:p>
            <a:r>
              <a:rPr lang="en-US" dirty="0"/>
              <a:t>Setting up a season</a:t>
            </a:r>
          </a:p>
        </p:txBody>
      </p:sp>
      <p:sp>
        <p:nvSpPr>
          <p:cNvPr id="3" name="Content Placeholder 2">
            <a:extLst>
              <a:ext uri="{FF2B5EF4-FFF2-40B4-BE49-F238E27FC236}">
                <a16:creationId xmlns:a16="http://schemas.microsoft.com/office/drawing/2014/main" id="{2277D83D-222F-4314-8EC2-4B04D21D37E5}"/>
              </a:ext>
            </a:extLst>
          </p:cNvPr>
          <p:cNvSpPr>
            <a:spLocks noGrp="1"/>
          </p:cNvSpPr>
          <p:nvPr>
            <p:ph idx="1"/>
          </p:nvPr>
        </p:nvSpPr>
        <p:spPr/>
        <p:txBody>
          <a:bodyPr>
            <a:normAutofit lnSpcReduction="10000"/>
          </a:bodyPr>
          <a:lstStyle/>
          <a:p>
            <a:r>
              <a:rPr lang="en-US" dirty="0"/>
              <a:t>Plan! Get what you want to do down on paper.  It will not be exactly what you planned day to day but that’s what coaching is for.</a:t>
            </a:r>
          </a:p>
          <a:p>
            <a:r>
              <a:rPr lang="en-US" dirty="0"/>
              <a:t>Pick a parameter to focus on</a:t>
            </a:r>
          </a:p>
          <a:p>
            <a:pPr lvl="1"/>
            <a:r>
              <a:rPr lang="en-US" dirty="0"/>
              <a:t>Yardage</a:t>
            </a:r>
          </a:p>
          <a:p>
            <a:pPr lvl="1"/>
            <a:r>
              <a:rPr lang="en-US" dirty="0"/>
              <a:t>Time</a:t>
            </a:r>
          </a:p>
          <a:p>
            <a:pPr lvl="1"/>
            <a:r>
              <a:rPr lang="en-US" dirty="0"/>
              <a:t>Stress level</a:t>
            </a:r>
          </a:p>
          <a:p>
            <a:r>
              <a:rPr lang="en-US" dirty="0"/>
              <a:t>Plan mesocycles with recovery</a:t>
            </a:r>
          </a:p>
          <a:p>
            <a:pPr lvl="1"/>
            <a:r>
              <a:rPr lang="en-US" dirty="0"/>
              <a:t>Typically 10-15% more on build weeks</a:t>
            </a:r>
          </a:p>
          <a:p>
            <a:pPr lvl="1"/>
            <a:r>
              <a:rPr lang="en-US" dirty="0"/>
              <a:t>Rest weeks or days bring down to 60% </a:t>
            </a:r>
            <a:r>
              <a:rPr lang="en-US" dirty="0" err="1"/>
              <a:t>ish</a:t>
            </a:r>
            <a:endParaRPr lang="en-US" dirty="0"/>
          </a:p>
          <a:p>
            <a:r>
              <a:rPr lang="en-US" dirty="0"/>
              <a:t>Change regimen/parameters from season to season</a:t>
            </a:r>
          </a:p>
          <a:p>
            <a:r>
              <a:rPr lang="en-US" dirty="0"/>
              <a:t>(Typically) See a season through</a:t>
            </a:r>
          </a:p>
          <a:p>
            <a:r>
              <a:rPr lang="en-US" dirty="0"/>
              <a:t>Recap the season with numbers, other coaches, and swimmers</a:t>
            </a:r>
          </a:p>
          <a:p>
            <a:endParaRPr lang="en-US" dirty="0"/>
          </a:p>
        </p:txBody>
      </p:sp>
      <p:pic>
        <p:nvPicPr>
          <p:cNvPr id="4" name="Picture 3">
            <a:extLst>
              <a:ext uri="{FF2B5EF4-FFF2-40B4-BE49-F238E27FC236}">
                <a16:creationId xmlns:a16="http://schemas.microsoft.com/office/drawing/2014/main" id="{E768B305-B5E8-4FB8-9061-B46B230B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25287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767E86-0945-4D00-B8BA-96920BC9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
        <p:nvSpPr>
          <p:cNvPr id="2" name="Title 1">
            <a:extLst>
              <a:ext uri="{FF2B5EF4-FFF2-40B4-BE49-F238E27FC236}">
                <a16:creationId xmlns:a16="http://schemas.microsoft.com/office/drawing/2014/main" id="{F3203063-2387-44E2-98EF-10893173E497}"/>
              </a:ext>
            </a:extLst>
          </p:cNvPr>
          <p:cNvSpPr>
            <a:spLocks noGrp="1"/>
          </p:cNvSpPr>
          <p:nvPr>
            <p:ph type="title"/>
          </p:nvPr>
        </p:nvSpPr>
        <p:spPr/>
        <p:txBody>
          <a:bodyPr/>
          <a:lstStyle/>
          <a:p>
            <a:r>
              <a:rPr lang="en-US" dirty="0"/>
              <a:t>2018 HS Season</a:t>
            </a:r>
          </a:p>
        </p:txBody>
      </p:sp>
      <p:sp>
        <p:nvSpPr>
          <p:cNvPr id="11" name="Content Placeholder 2">
            <a:extLst>
              <a:ext uri="{FF2B5EF4-FFF2-40B4-BE49-F238E27FC236}">
                <a16:creationId xmlns:a16="http://schemas.microsoft.com/office/drawing/2014/main" id="{C8525205-48CF-4EC4-9DA5-8AC5E5CB87E3}"/>
              </a:ext>
            </a:extLst>
          </p:cNvPr>
          <p:cNvSpPr>
            <a:spLocks noGrp="1"/>
          </p:cNvSpPr>
          <p:nvPr>
            <p:ph idx="1"/>
          </p:nvPr>
        </p:nvSpPr>
        <p:spPr>
          <a:xfrm>
            <a:off x="1069848" y="2121408"/>
            <a:ext cx="4379976" cy="4050792"/>
          </a:xfrm>
        </p:spPr>
        <p:txBody>
          <a:bodyPr>
            <a:normAutofit/>
          </a:bodyPr>
          <a:lstStyle/>
          <a:p>
            <a:r>
              <a:rPr lang="en-US" dirty="0"/>
              <a:t>Parameter - Focused on threshold (Zone 3, HR 180)</a:t>
            </a:r>
          </a:p>
          <a:p>
            <a:r>
              <a:rPr lang="en-US" dirty="0"/>
              <a:t>Most mesocycles were 5 weeks (3 build, 2 recovery)</a:t>
            </a:r>
          </a:p>
        </p:txBody>
      </p:sp>
      <p:pic>
        <p:nvPicPr>
          <p:cNvPr id="12" name="Picture 11">
            <a:extLst>
              <a:ext uri="{FF2B5EF4-FFF2-40B4-BE49-F238E27FC236}">
                <a16:creationId xmlns:a16="http://schemas.microsoft.com/office/drawing/2014/main" id="{1F42E6AD-7C95-42CE-99BA-E2BB12395C94}"/>
              </a:ext>
            </a:extLst>
          </p:cNvPr>
          <p:cNvPicPr>
            <a:picLocks noChangeAspect="1"/>
          </p:cNvPicPr>
          <p:nvPr/>
        </p:nvPicPr>
        <p:blipFill>
          <a:blip r:embed="rId3"/>
          <a:stretch>
            <a:fillRect/>
          </a:stretch>
        </p:blipFill>
        <p:spPr>
          <a:xfrm>
            <a:off x="6096000" y="0"/>
            <a:ext cx="3851291" cy="6858000"/>
          </a:xfrm>
          <a:prstGeom prst="rect">
            <a:avLst/>
          </a:prstGeom>
        </p:spPr>
      </p:pic>
      <p:graphicFrame>
        <p:nvGraphicFramePr>
          <p:cNvPr id="15" name="Table 14">
            <a:extLst>
              <a:ext uri="{FF2B5EF4-FFF2-40B4-BE49-F238E27FC236}">
                <a16:creationId xmlns:a16="http://schemas.microsoft.com/office/drawing/2014/main" id="{04F9EDFC-A8C3-430A-A683-92143DFC958A}"/>
              </a:ext>
            </a:extLst>
          </p:cNvPr>
          <p:cNvGraphicFramePr>
            <a:graphicFrameLocks noGrp="1"/>
          </p:cNvGraphicFramePr>
          <p:nvPr>
            <p:extLst>
              <p:ext uri="{D42A27DB-BD31-4B8C-83A1-F6EECF244321}">
                <p14:modId xmlns:p14="http://schemas.microsoft.com/office/powerpoint/2010/main" val="3997145682"/>
              </p:ext>
            </p:extLst>
          </p:nvPr>
        </p:nvGraphicFramePr>
        <p:xfrm>
          <a:off x="94742" y="4276915"/>
          <a:ext cx="5937250" cy="1408621"/>
        </p:xfrm>
        <a:graphic>
          <a:graphicData uri="http://schemas.openxmlformats.org/drawingml/2006/table">
            <a:tbl>
              <a:tblPr firstRow="1" firstCol="1" bandRow="1">
                <a:tableStyleId>{5C22544A-7EE6-4342-B048-85BDC9FD1C3A}</a:tableStyleId>
              </a:tblPr>
              <a:tblGrid>
                <a:gridCol w="847725">
                  <a:extLst>
                    <a:ext uri="{9D8B030D-6E8A-4147-A177-3AD203B41FA5}">
                      <a16:colId xmlns:a16="http://schemas.microsoft.com/office/drawing/2014/main" val="2753907938"/>
                    </a:ext>
                  </a:extLst>
                </a:gridCol>
                <a:gridCol w="847725">
                  <a:extLst>
                    <a:ext uri="{9D8B030D-6E8A-4147-A177-3AD203B41FA5}">
                      <a16:colId xmlns:a16="http://schemas.microsoft.com/office/drawing/2014/main" val="3266780974"/>
                    </a:ext>
                  </a:extLst>
                </a:gridCol>
                <a:gridCol w="848360">
                  <a:extLst>
                    <a:ext uri="{9D8B030D-6E8A-4147-A177-3AD203B41FA5}">
                      <a16:colId xmlns:a16="http://schemas.microsoft.com/office/drawing/2014/main" val="638521344"/>
                    </a:ext>
                  </a:extLst>
                </a:gridCol>
                <a:gridCol w="848360">
                  <a:extLst>
                    <a:ext uri="{9D8B030D-6E8A-4147-A177-3AD203B41FA5}">
                      <a16:colId xmlns:a16="http://schemas.microsoft.com/office/drawing/2014/main" val="2808942948"/>
                    </a:ext>
                  </a:extLst>
                </a:gridCol>
                <a:gridCol w="848360">
                  <a:extLst>
                    <a:ext uri="{9D8B030D-6E8A-4147-A177-3AD203B41FA5}">
                      <a16:colId xmlns:a16="http://schemas.microsoft.com/office/drawing/2014/main" val="3922270251"/>
                    </a:ext>
                  </a:extLst>
                </a:gridCol>
                <a:gridCol w="848360">
                  <a:extLst>
                    <a:ext uri="{9D8B030D-6E8A-4147-A177-3AD203B41FA5}">
                      <a16:colId xmlns:a16="http://schemas.microsoft.com/office/drawing/2014/main" val="4232577598"/>
                    </a:ext>
                  </a:extLst>
                </a:gridCol>
                <a:gridCol w="848360">
                  <a:extLst>
                    <a:ext uri="{9D8B030D-6E8A-4147-A177-3AD203B41FA5}">
                      <a16:colId xmlns:a16="http://schemas.microsoft.com/office/drawing/2014/main" val="2993358401"/>
                    </a:ext>
                  </a:extLst>
                </a:gridCol>
              </a:tblGrid>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Thursday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Friday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Saturday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2143252"/>
                  </a:ext>
                </a:extLst>
              </a:tr>
              <a:tr h="0">
                <a:tc>
                  <a:txBody>
                    <a:bodyPr/>
                    <a:lstStyle/>
                    <a:p>
                      <a:pPr marL="0" marR="0">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swim</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weights</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 </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weights</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swim</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8-9 weights</a:t>
                      </a:r>
                    </a:p>
                    <a:p>
                      <a:pPr marL="0" marR="0">
                        <a:lnSpc>
                          <a:spcPct val="107000"/>
                        </a:lnSpc>
                        <a:spcBef>
                          <a:spcPts val="0"/>
                        </a:spcBef>
                        <a:spcAft>
                          <a:spcPts val="0"/>
                        </a:spcAft>
                      </a:pPr>
                      <a:r>
                        <a:rPr lang="en-US" sz="1100" dirty="0">
                          <a:solidFill>
                            <a:srgbClr val="C00000"/>
                          </a:solidFill>
                          <a:effectLst/>
                        </a:rPr>
                        <a:t>9-11 swim</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583518"/>
                  </a:ext>
                </a:extLst>
              </a:tr>
              <a:tr h="0">
                <a:tc>
                  <a:txBody>
                    <a:bodyPr/>
                    <a:lstStyle/>
                    <a:p>
                      <a:pPr marL="0" marR="0">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Meets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team building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576592"/>
                  </a:ext>
                </a:extLst>
              </a:tr>
            </a:tbl>
          </a:graphicData>
        </a:graphic>
      </p:graphicFrame>
    </p:spTree>
    <p:extLst>
      <p:ext uri="{BB962C8B-B14F-4D97-AF65-F5344CB8AC3E}">
        <p14:creationId xmlns:p14="http://schemas.microsoft.com/office/powerpoint/2010/main" val="295441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C5C41-B136-47CE-AD9E-1ADABB1E1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pic>
        <p:nvPicPr>
          <p:cNvPr id="5" name="Picture 4">
            <a:extLst>
              <a:ext uri="{FF2B5EF4-FFF2-40B4-BE49-F238E27FC236}">
                <a16:creationId xmlns:a16="http://schemas.microsoft.com/office/drawing/2014/main" id="{32302D09-43F2-444B-8B7A-6456991A218A}"/>
              </a:ext>
            </a:extLst>
          </p:cNvPr>
          <p:cNvPicPr>
            <a:picLocks noChangeAspect="1"/>
          </p:cNvPicPr>
          <p:nvPr/>
        </p:nvPicPr>
        <p:blipFill>
          <a:blip r:embed="rId3"/>
          <a:stretch>
            <a:fillRect/>
          </a:stretch>
        </p:blipFill>
        <p:spPr>
          <a:xfrm>
            <a:off x="1156706" y="481965"/>
            <a:ext cx="8734425" cy="5619750"/>
          </a:xfrm>
          <a:prstGeom prst="rect">
            <a:avLst/>
          </a:prstGeom>
        </p:spPr>
      </p:pic>
    </p:spTree>
    <p:extLst>
      <p:ext uri="{BB962C8B-B14F-4D97-AF65-F5344CB8AC3E}">
        <p14:creationId xmlns:p14="http://schemas.microsoft.com/office/powerpoint/2010/main" val="96616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4AD625-9EEF-4B76-9B0A-E1E315FA3E2A}"/>
              </a:ext>
            </a:extLst>
          </p:cNvPr>
          <p:cNvPicPr>
            <a:picLocks noChangeAspect="1"/>
          </p:cNvPicPr>
          <p:nvPr/>
        </p:nvPicPr>
        <p:blipFill>
          <a:blip r:embed="rId2"/>
          <a:stretch>
            <a:fillRect/>
          </a:stretch>
        </p:blipFill>
        <p:spPr>
          <a:xfrm>
            <a:off x="1137656" y="510865"/>
            <a:ext cx="8753475" cy="5657850"/>
          </a:xfrm>
          <a:prstGeom prst="rect">
            <a:avLst/>
          </a:prstGeom>
        </p:spPr>
      </p:pic>
      <p:pic>
        <p:nvPicPr>
          <p:cNvPr id="3" name="Picture 2">
            <a:extLst>
              <a:ext uri="{FF2B5EF4-FFF2-40B4-BE49-F238E27FC236}">
                <a16:creationId xmlns:a16="http://schemas.microsoft.com/office/drawing/2014/main" id="{D70D31F0-6CB5-4919-86BD-775F820CC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11332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1AFE5-8EEC-4455-891E-F5FA0A15B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pic>
        <p:nvPicPr>
          <p:cNvPr id="3" name="Picture 2">
            <a:extLst>
              <a:ext uri="{FF2B5EF4-FFF2-40B4-BE49-F238E27FC236}">
                <a16:creationId xmlns:a16="http://schemas.microsoft.com/office/drawing/2014/main" id="{5645868D-0D53-4562-A97E-94D5A404DB68}"/>
              </a:ext>
            </a:extLst>
          </p:cNvPr>
          <p:cNvPicPr>
            <a:picLocks noChangeAspect="1"/>
          </p:cNvPicPr>
          <p:nvPr/>
        </p:nvPicPr>
        <p:blipFill>
          <a:blip r:embed="rId3"/>
          <a:stretch>
            <a:fillRect/>
          </a:stretch>
        </p:blipFill>
        <p:spPr>
          <a:xfrm>
            <a:off x="1128131" y="-13885"/>
            <a:ext cx="8763000" cy="5105400"/>
          </a:xfrm>
          <a:prstGeom prst="rect">
            <a:avLst/>
          </a:prstGeom>
        </p:spPr>
      </p:pic>
      <p:pic>
        <p:nvPicPr>
          <p:cNvPr id="4" name="Picture 3">
            <a:extLst>
              <a:ext uri="{FF2B5EF4-FFF2-40B4-BE49-F238E27FC236}">
                <a16:creationId xmlns:a16="http://schemas.microsoft.com/office/drawing/2014/main" id="{7C4EA501-B58B-478E-A42B-169D23C3AC57}"/>
              </a:ext>
            </a:extLst>
          </p:cNvPr>
          <p:cNvPicPr>
            <a:picLocks noChangeAspect="1"/>
          </p:cNvPicPr>
          <p:nvPr/>
        </p:nvPicPr>
        <p:blipFill>
          <a:blip r:embed="rId4"/>
          <a:stretch>
            <a:fillRect/>
          </a:stretch>
        </p:blipFill>
        <p:spPr>
          <a:xfrm>
            <a:off x="1128131" y="5189068"/>
            <a:ext cx="6793881" cy="1668932"/>
          </a:xfrm>
          <a:prstGeom prst="rect">
            <a:avLst/>
          </a:prstGeom>
        </p:spPr>
      </p:pic>
    </p:spTree>
    <p:extLst>
      <p:ext uri="{BB962C8B-B14F-4D97-AF65-F5344CB8AC3E}">
        <p14:creationId xmlns:p14="http://schemas.microsoft.com/office/powerpoint/2010/main" val="144632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8F1C-CB3B-4776-B68A-37DB51160EFE}"/>
              </a:ext>
            </a:extLst>
          </p:cNvPr>
          <p:cNvSpPr>
            <a:spLocks noGrp="1"/>
          </p:cNvSpPr>
          <p:nvPr>
            <p:ph type="title"/>
          </p:nvPr>
        </p:nvSpPr>
        <p:spPr/>
        <p:txBody>
          <a:bodyPr/>
          <a:lstStyle/>
          <a:p>
            <a:r>
              <a:rPr lang="en-US" dirty="0"/>
              <a:t>2018 HS Season Recap</a:t>
            </a:r>
          </a:p>
        </p:txBody>
      </p:sp>
      <p:sp>
        <p:nvSpPr>
          <p:cNvPr id="3" name="Content Placeholder 2">
            <a:extLst>
              <a:ext uri="{FF2B5EF4-FFF2-40B4-BE49-F238E27FC236}">
                <a16:creationId xmlns:a16="http://schemas.microsoft.com/office/drawing/2014/main" id="{A093A85B-651A-4C3F-A458-3CB0EC623A6F}"/>
              </a:ext>
            </a:extLst>
          </p:cNvPr>
          <p:cNvSpPr>
            <a:spLocks noGrp="1"/>
          </p:cNvSpPr>
          <p:nvPr>
            <p:ph idx="1"/>
          </p:nvPr>
        </p:nvSpPr>
        <p:spPr/>
        <p:txBody>
          <a:bodyPr>
            <a:normAutofit fontScale="92500" lnSpcReduction="20000"/>
          </a:bodyPr>
          <a:lstStyle/>
          <a:p>
            <a:r>
              <a:rPr lang="en-US" dirty="0"/>
              <a:t>New and Mid-level swimmers swam incredible at end of season taper meet, 29 of 33 best times with huge time drops</a:t>
            </a:r>
          </a:p>
          <a:p>
            <a:r>
              <a:rPr lang="en-US" dirty="0"/>
              <a:t>High-level swimmers</a:t>
            </a:r>
          </a:p>
          <a:p>
            <a:pPr lvl="1"/>
            <a:r>
              <a:rPr lang="en-US" dirty="0"/>
              <a:t>Fantastic mid-season 3 day rest meet</a:t>
            </a:r>
          </a:p>
          <a:p>
            <a:pPr lvl="1"/>
            <a:r>
              <a:rPr lang="en-US" dirty="0"/>
              <a:t>Not great at end of the season</a:t>
            </a:r>
          </a:p>
          <a:p>
            <a:r>
              <a:rPr lang="en-US" dirty="0"/>
              <a:t>Why?  </a:t>
            </a:r>
          </a:p>
          <a:p>
            <a:pPr lvl="1"/>
            <a:r>
              <a:rPr lang="en-US" dirty="0"/>
              <a:t>I believe by doing so much hard threshold training it gave the kids who do not always give their best in practice or don’t come to every practice more opportunities to go hard.  </a:t>
            </a:r>
          </a:p>
          <a:p>
            <a:pPr lvl="1"/>
            <a:r>
              <a:rPr lang="en-US" dirty="0"/>
              <a:t>The high-level swimmers know how to push their body to it’s limit more consistently and therefore were extremely broken down and tired at the end of the season</a:t>
            </a:r>
          </a:p>
          <a:p>
            <a:pPr lvl="1"/>
            <a:r>
              <a:rPr lang="en-US" dirty="0"/>
              <a:t>Personal trainer/body builder running weights – high intensity with wide variety of </a:t>
            </a:r>
            <a:r>
              <a:rPr lang="en-US" dirty="0" err="1"/>
              <a:t>excercises</a:t>
            </a:r>
            <a:endParaRPr lang="en-US" dirty="0"/>
          </a:p>
          <a:p>
            <a:r>
              <a:rPr lang="en-US" dirty="0"/>
              <a:t>Moving forward I would rest the high-level swimmers longer at the end of the season and/or do no zone 3 training during the recovery times.  </a:t>
            </a:r>
          </a:p>
          <a:p>
            <a:r>
              <a:rPr lang="en-US" dirty="0"/>
              <a:t>Great training plan for new and mid-level swimmers</a:t>
            </a:r>
          </a:p>
        </p:txBody>
      </p:sp>
      <p:pic>
        <p:nvPicPr>
          <p:cNvPr id="4" name="Picture 3">
            <a:extLst>
              <a:ext uri="{FF2B5EF4-FFF2-40B4-BE49-F238E27FC236}">
                <a16:creationId xmlns:a16="http://schemas.microsoft.com/office/drawing/2014/main" id="{0A90D180-D92F-4676-B1CC-8125F92F7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124556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BA48-01A3-4D7E-B5F3-5CF1DECA9A14}"/>
              </a:ext>
            </a:extLst>
          </p:cNvPr>
          <p:cNvSpPr>
            <a:spLocks noGrp="1"/>
          </p:cNvSpPr>
          <p:nvPr>
            <p:ph type="title"/>
          </p:nvPr>
        </p:nvSpPr>
        <p:spPr/>
        <p:txBody>
          <a:bodyPr/>
          <a:lstStyle/>
          <a:p>
            <a:r>
              <a:rPr lang="en-US" dirty="0"/>
              <a:t>2018 club summer season</a:t>
            </a:r>
          </a:p>
        </p:txBody>
      </p:sp>
      <p:sp>
        <p:nvSpPr>
          <p:cNvPr id="3" name="Content Placeholder 2">
            <a:extLst>
              <a:ext uri="{FF2B5EF4-FFF2-40B4-BE49-F238E27FC236}">
                <a16:creationId xmlns:a16="http://schemas.microsoft.com/office/drawing/2014/main" id="{DC81D2E6-7908-4997-84EF-100247F6DFA6}"/>
              </a:ext>
            </a:extLst>
          </p:cNvPr>
          <p:cNvSpPr>
            <a:spLocks noGrp="1"/>
          </p:cNvSpPr>
          <p:nvPr>
            <p:ph idx="1"/>
          </p:nvPr>
        </p:nvSpPr>
        <p:spPr>
          <a:xfrm>
            <a:off x="1243584" y="2031954"/>
            <a:ext cx="4334256" cy="1956816"/>
          </a:xfrm>
        </p:spPr>
        <p:txBody>
          <a:bodyPr/>
          <a:lstStyle/>
          <a:p>
            <a:r>
              <a:rPr lang="en-US" dirty="0"/>
              <a:t>Parameter - yardage</a:t>
            </a:r>
          </a:p>
          <a:p>
            <a:r>
              <a:rPr lang="en-US" dirty="0"/>
              <a:t>Most mesocycles were 5 weeks (3 build, 2 recovery)</a:t>
            </a:r>
          </a:p>
          <a:p>
            <a:r>
              <a:rPr lang="en-US" dirty="0"/>
              <a:t>Lots of technique in the 2</a:t>
            </a:r>
            <a:r>
              <a:rPr lang="en-US" baseline="30000" dirty="0"/>
              <a:t>nd</a:t>
            </a:r>
            <a:r>
              <a:rPr lang="en-US" dirty="0"/>
              <a:t> swim</a:t>
            </a:r>
          </a:p>
          <a:p>
            <a:endParaRPr lang="en-US" dirty="0"/>
          </a:p>
        </p:txBody>
      </p:sp>
      <p:graphicFrame>
        <p:nvGraphicFramePr>
          <p:cNvPr id="5" name="Table 4">
            <a:extLst>
              <a:ext uri="{FF2B5EF4-FFF2-40B4-BE49-F238E27FC236}">
                <a16:creationId xmlns:a16="http://schemas.microsoft.com/office/drawing/2014/main" id="{F4C5F300-A657-4A1F-A2FE-DFAFC2CDDC14}"/>
              </a:ext>
            </a:extLst>
          </p:cNvPr>
          <p:cNvGraphicFramePr>
            <a:graphicFrameLocks noGrp="1"/>
          </p:cNvGraphicFramePr>
          <p:nvPr>
            <p:extLst>
              <p:ext uri="{D42A27DB-BD31-4B8C-83A1-F6EECF244321}">
                <p14:modId xmlns:p14="http://schemas.microsoft.com/office/powerpoint/2010/main" val="585438920"/>
              </p:ext>
            </p:extLst>
          </p:nvPr>
        </p:nvGraphicFramePr>
        <p:xfrm>
          <a:off x="442087" y="4130740"/>
          <a:ext cx="5937250" cy="1417448"/>
        </p:xfrm>
        <a:graphic>
          <a:graphicData uri="http://schemas.openxmlformats.org/drawingml/2006/table">
            <a:tbl>
              <a:tblPr firstRow="1" firstCol="1" bandRow="1">
                <a:tableStyleId>{5C22544A-7EE6-4342-B048-85BDC9FD1C3A}</a:tableStyleId>
              </a:tblPr>
              <a:tblGrid>
                <a:gridCol w="847725">
                  <a:extLst>
                    <a:ext uri="{9D8B030D-6E8A-4147-A177-3AD203B41FA5}">
                      <a16:colId xmlns:a16="http://schemas.microsoft.com/office/drawing/2014/main" val="105871677"/>
                    </a:ext>
                  </a:extLst>
                </a:gridCol>
                <a:gridCol w="847725">
                  <a:extLst>
                    <a:ext uri="{9D8B030D-6E8A-4147-A177-3AD203B41FA5}">
                      <a16:colId xmlns:a16="http://schemas.microsoft.com/office/drawing/2014/main" val="2066374166"/>
                    </a:ext>
                  </a:extLst>
                </a:gridCol>
                <a:gridCol w="848360">
                  <a:extLst>
                    <a:ext uri="{9D8B030D-6E8A-4147-A177-3AD203B41FA5}">
                      <a16:colId xmlns:a16="http://schemas.microsoft.com/office/drawing/2014/main" val="145683688"/>
                    </a:ext>
                  </a:extLst>
                </a:gridCol>
                <a:gridCol w="848360">
                  <a:extLst>
                    <a:ext uri="{9D8B030D-6E8A-4147-A177-3AD203B41FA5}">
                      <a16:colId xmlns:a16="http://schemas.microsoft.com/office/drawing/2014/main" val="934792521"/>
                    </a:ext>
                  </a:extLst>
                </a:gridCol>
                <a:gridCol w="848360">
                  <a:extLst>
                    <a:ext uri="{9D8B030D-6E8A-4147-A177-3AD203B41FA5}">
                      <a16:colId xmlns:a16="http://schemas.microsoft.com/office/drawing/2014/main" val="2281671287"/>
                    </a:ext>
                  </a:extLst>
                </a:gridCol>
                <a:gridCol w="848360">
                  <a:extLst>
                    <a:ext uri="{9D8B030D-6E8A-4147-A177-3AD203B41FA5}">
                      <a16:colId xmlns:a16="http://schemas.microsoft.com/office/drawing/2014/main" val="2704407214"/>
                    </a:ext>
                  </a:extLst>
                </a:gridCol>
                <a:gridCol w="848360">
                  <a:extLst>
                    <a:ext uri="{9D8B030D-6E8A-4147-A177-3AD203B41FA5}">
                      <a16:colId xmlns:a16="http://schemas.microsoft.com/office/drawing/2014/main" val="3493853108"/>
                    </a:ext>
                  </a:extLst>
                </a:gridCol>
              </a:tblGrid>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Thursday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Friday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Saturday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524826"/>
                  </a:ext>
                </a:extLst>
              </a:tr>
              <a:tr h="0">
                <a:tc>
                  <a:txBody>
                    <a:bodyPr/>
                    <a:lstStyle/>
                    <a:p>
                      <a:pPr marL="0" marR="0">
                        <a:lnSpc>
                          <a:spcPct val="107000"/>
                        </a:lnSpc>
                        <a:spcBef>
                          <a:spcPts val="0"/>
                        </a:spcBef>
                        <a:spcAft>
                          <a:spcPts val="0"/>
                        </a:spcAft>
                      </a:pPr>
                      <a:r>
                        <a:rPr lang="en-US" sz="1100">
                          <a:effectLst/>
                        </a:rPr>
                        <a:t>6 hour workouts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6:30-8:30 swim</a:t>
                      </a:r>
                    </a:p>
                    <a:p>
                      <a:pPr marL="0" marR="0">
                        <a:lnSpc>
                          <a:spcPct val="107000"/>
                        </a:lnSpc>
                        <a:spcBef>
                          <a:spcPts val="0"/>
                        </a:spcBef>
                        <a:spcAft>
                          <a:spcPts val="0"/>
                        </a:spcAft>
                      </a:pPr>
                      <a:r>
                        <a:rPr lang="en-US" sz="1100" dirty="0">
                          <a:effectLst/>
                        </a:rPr>
                        <a:t>9-10:30 dry land</a:t>
                      </a:r>
                    </a:p>
                    <a:p>
                      <a:pPr marL="0" marR="0">
                        <a:lnSpc>
                          <a:spcPct val="107000"/>
                        </a:lnSpc>
                        <a:spcBef>
                          <a:spcPts val="0"/>
                        </a:spcBef>
                        <a:spcAft>
                          <a:spcPts val="0"/>
                        </a:spcAft>
                      </a:pPr>
                      <a:r>
                        <a:rPr lang="en-US" sz="1100" dirty="0">
                          <a:effectLst/>
                        </a:rPr>
                        <a:t>11-12:30 swim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6:30-8:30 swim</a:t>
                      </a:r>
                    </a:p>
                    <a:p>
                      <a:pPr marL="0" marR="0">
                        <a:lnSpc>
                          <a:spcPct val="107000"/>
                        </a:lnSpc>
                        <a:spcBef>
                          <a:spcPts val="0"/>
                        </a:spcBef>
                        <a:spcAft>
                          <a:spcPts val="0"/>
                        </a:spcAft>
                      </a:pPr>
                      <a:r>
                        <a:rPr lang="en-US" sz="1100" dirty="0">
                          <a:effectLst/>
                        </a:rPr>
                        <a:t>9-10:30 weights</a:t>
                      </a:r>
                    </a:p>
                    <a:p>
                      <a:pPr marL="0" marR="0">
                        <a:lnSpc>
                          <a:spcPct val="107000"/>
                        </a:lnSpc>
                        <a:spcBef>
                          <a:spcPts val="0"/>
                        </a:spcBef>
                        <a:spcAft>
                          <a:spcPts val="0"/>
                        </a:spcAft>
                      </a:pPr>
                      <a:r>
                        <a:rPr lang="en-US" sz="1100" dirty="0">
                          <a:effectLst/>
                        </a:rPr>
                        <a:t>11-12:30 swim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6:30-8:30 swim</a:t>
                      </a:r>
                    </a:p>
                    <a:p>
                      <a:pPr marL="0" marR="0">
                        <a:lnSpc>
                          <a:spcPct val="107000"/>
                        </a:lnSpc>
                        <a:spcBef>
                          <a:spcPts val="0"/>
                        </a:spcBef>
                        <a:spcAft>
                          <a:spcPts val="0"/>
                        </a:spcAft>
                      </a:pPr>
                      <a:r>
                        <a:rPr lang="en-US" sz="1100" dirty="0">
                          <a:effectLst/>
                        </a:rPr>
                        <a:t>9-10:30 dry land</a:t>
                      </a:r>
                    </a:p>
                    <a:p>
                      <a:pPr marL="0" marR="0">
                        <a:lnSpc>
                          <a:spcPct val="107000"/>
                        </a:lnSpc>
                        <a:spcBef>
                          <a:spcPts val="0"/>
                        </a:spcBef>
                        <a:spcAft>
                          <a:spcPts val="0"/>
                        </a:spcAft>
                      </a:pPr>
                      <a:r>
                        <a:rPr lang="en-US" sz="1100" dirty="0">
                          <a:effectLst/>
                        </a:rPr>
                        <a:t>11-12:30 swim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6:30-8:30 swim</a:t>
                      </a:r>
                    </a:p>
                    <a:p>
                      <a:pPr marL="0" marR="0">
                        <a:lnSpc>
                          <a:spcPct val="107000"/>
                        </a:lnSpc>
                        <a:spcBef>
                          <a:spcPts val="0"/>
                        </a:spcBef>
                        <a:spcAft>
                          <a:spcPts val="0"/>
                        </a:spcAft>
                      </a:pPr>
                      <a:r>
                        <a:rPr lang="en-US" sz="1100" dirty="0">
                          <a:effectLst/>
                        </a:rPr>
                        <a:t>9-10:30 weights</a:t>
                      </a:r>
                    </a:p>
                    <a:p>
                      <a:pPr marL="0" marR="0">
                        <a:lnSpc>
                          <a:spcPct val="107000"/>
                        </a:lnSpc>
                        <a:spcBef>
                          <a:spcPts val="0"/>
                        </a:spcBef>
                        <a:spcAft>
                          <a:spcPts val="0"/>
                        </a:spcAft>
                      </a:pPr>
                      <a:r>
                        <a:rPr lang="en-US" sz="1100" dirty="0">
                          <a:effectLst/>
                        </a:rPr>
                        <a:t>11-12:30 swim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6:30-8:30 swim</a:t>
                      </a:r>
                    </a:p>
                    <a:p>
                      <a:pPr marL="0" marR="0">
                        <a:lnSpc>
                          <a:spcPct val="107000"/>
                        </a:lnSpc>
                        <a:spcBef>
                          <a:spcPts val="0"/>
                        </a:spcBef>
                        <a:spcAft>
                          <a:spcPts val="0"/>
                        </a:spcAft>
                      </a:pPr>
                      <a:r>
                        <a:rPr lang="en-US" sz="1100" dirty="0">
                          <a:effectLst/>
                        </a:rPr>
                        <a:t>9-10:30 games</a:t>
                      </a:r>
                    </a:p>
                    <a:p>
                      <a:pPr marL="0" marR="0">
                        <a:lnSpc>
                          <a:spcPct val="107000"/>
                        </a:lnSpc>
                        <a:spcBef>
                          <a:spcPts val="0"/>
                        </a:spcBef>
                        <a:spcAft>
                          <a:spcPts val="0"/>
                        </a:spcAft>
                      </a:pPr>
                      <a:r>
                        <a:rPr lang="en-US" sz="1100" dirty="0">
                          <a:effectLst/>
                        </a:rPr>
                        <a:t>11-12:30 swim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6798"/>
                  </a:ext>
                </a:extLst>
              </a:tr>
            </a:tbl>
          </a:graphicData>
        </a:graphic>
      </p:graphicFrame>
      <p:graphicFrame>
        <p:nvGraphicFramePr>
          <p:cNvPr id="6" name="Table 5">
            <a:extLst>
              <a:ext uri="{FF2B5EF4-FFF2-40B4-BE49-F238E27FC236}">
                <a16:creationId xmlns:a16="http://schemas.microsoft.com/office/drawing/2014/main" id="{1E1AB542-5AAD-409E-8ACC-F7A4AF032726}"/>
              </a:ext>
            </a:extLst>
          </p:cNvPr>
          <p:cNvGraphicFramePr>
            <a:graphicFrameLocks noGrp="1"/>
          </p:cNvGraphicFramePr>
          <p:nvPr>
            <p:extLst>
              <p:ext uri="{D42A27DB-BD31-4B8C-83A1-F6EECF244321}">
                <p14:modId xmlns:p14="http://schemas.microsoft.com/office/powerpoint/2010/main" val="2179862881"/>
              </p:ext>
            </p:extLst>
          </p:nvPr>
        </p:nvGraphicFramePr>
        <p:xfrm>
          <a:off x="442087" y="5690158"/>
          <a:ext cx="5937250" cy="879285"/>
        </p:xfrm>
        <a:graphic>
          <a:graphicData uri="http://schemas.openxmlformats.org/drawingml/2006/table">
            <a:tbl>
              <a:tblPr firstRow="1" firstCol="1" bandRow="1">
                <a:tableStyleId>{5C22544A-7EE6-4342-B048-85BDC9FD1C3A}</a:tableStyleId>
              </a:tblPr>
              <a:tblGrid>
                <a:gridCol w="847725">
                  <a:extLst>
                    <a:ext uri="{9D8B030D-6E8A-4147-A177-3AD203B41FA5}">
                      <a16:colId xmlns:a16="http://schemas.microsoft.com/office/drawing/2014/main" val="1859253525"/>
                    </a:ext>
                  </a:extLst>
                </a:gridCol>
                <a:gridCol w="847725">
                  <a:extLst>
                    <a:ext uri="{9D8B030D-6E8A-4147-A177-3AD203B41FA5}">
                      <a16:colId xmlns:a16="http://schemas.microsoft.com/office/drawing/2014/main" val="677473573"/>
                    </a:ext>
                  </a:extLst>
                </a:gridCol>
                <a:gridCol w="848360">
                  <a:extLst>
                    <a:ext uri="{9D8B030D-6E8A-4147-A177-3AD203B41FA5}">
                      <a16:colId xmlns:a16="http://schemas.microsoft.com/office/drawing/2014/main" val="3643729957"/>
                    </a:ext>
                  </a:extLst>
                </a:gridCol>
                <a:gridCol w="848360">
                  <a:extLst>
                    <a:ext uri="{9D8B030D-6E8A-4147-A177-3AD203B41FA5}">
                      <a16:colId xmlns:a16="http://schemas.microsoft.com/office/drawing/2014/main" val="802117484"/>
                    </a:ext>
                  </a:extLst>
                </a:gridCol>
                <a:gridCol w="848360">
                  <a:extLst>
                    <a:ext uri="{9D8B030D-6E8A-4147-A177-3AD203B41FA5}">
                      <a16:colId xmlns:a16="http://schemas.microsoft.com/office/drawing/2014/main" val="3145045219"/>
                    </a:ext>
                  </a:extLst>
                </a:gridCol>
                <a:gridCol w="848360">
                  <a:extLst>
                    <a:ext uri="{9D8B030D-6E8A-4147-A177-3AD203B41FA5}">
                      <a16:colId xmlns:a16="http://schemas.microsoft.com/office/drawing/2014/main" val="2459191009"/>
                    </a:ext>
                  </a:extLst>
                </a:gridCol>
                <a:gridCol w="848360">
                  <a:extLst>
                    <a:ext uri="{9D8B030D-6E8A-4147-A177-3AD203B41FA5}">
                      <a16:colId xmlns:a16="http://schemas.microsoft.com/office/drawing/2014/main" val="3896727178"/>
                    </a:ext>
                  </a:extLst>
                </a:gridCol>
              </a:tblGrid>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Thursday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Friday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Saturday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6032407"/>
                  </a:ext>
                </a:extLst>
              </a:tr>
              <a:tr h="0">
                <a:tc>
                  <a:txBody>
                    <a:bodyPr/>
                    <a:lstStyle/>
                    <a:p>
                      <a:pPr marL="0" marR="0">
                        <a:lnSpc>
                          <a:spcPct val="107000"/>
                        </a:lnSpc>
                        <a:spcBef>
                          <a:spcPts val="0"/>
                        </a:spcBef>
                        <a:spcAft>
                          <a:spcPts val="0"/>
                        </a:spcAft>
                      </a:pPr>
                      <a:r>
                        <a:rPr lang="en-US" sz="1100" dirty="0">
                          <a:effectLst/>
                        </a:rPr>
                        <a:t>Typical 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Aerobic (long yardage)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Stroke sets</a:t>
                      </a:r>
                    </a:p>
                    <a:p>
                      <a:pPr marL="0" marR="0">
                        <a:lnSpc>
                          <a:spcPct val="107000"/>
                        </a:lnSpc>
                        <a:spcBef>
                          <a:spcPts val="0"/>
                        </a:spcBef>
                        <a:spcAft>
                          <a:spcPts val="0"/>
                        </a:spcAft>
                      </a:pPr>
                      <a:r>
                        <a:rPr lang="en-US" sz="1100" dirty="0">
                          <a:effectLst/>
                        </a:rPr>
                        <a:t>Zone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Stand up set (racing)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Recovery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Goal set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172582"/>
                  </a:ext>
                </a:extLst>
              </a:tr>
            </a:tbl>
          </a:graphicData>
        </a:graphic>
      </p:graphicFrame>
      <p:pic>
        <p:nvPicPr>
          <p:cNvPr id="7" name="Picture 6">
            <a:extLst>
              <a:ext uri="{FF2B5EF4-FFF2-40B4-BE49-F238E27FC236}">
                <a16:creationId xmlns:a16="http://schemas.microsoft.com/office/drawing/2014/main" id="{6F8155DD-1D1D-4DFD-9CDD-EAA5B3082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pic>
        <p:nvPicPr>
          <p:cNvPr id="6146" name="Picture 2" descr="Image may contain: 8 people, people smiling, people standing, sky and outdoor">
            <a:extLst>
              <a:ext uri="{FF2B5EF4-FFF2-40B4-BE49-F238E27FC236}">
                <a16:creationId xmlns:a16="http://schemas.microsoft.com/office/drawing/2014/main" id="{1FFD0735-CA78-4C70-9B4F-EC500338F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1532668"/>
            <a:ext cx="54578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1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5DEC-09D4-4780-A42F-974DBA84CA35}"/>
              </a:ext>
            </a:extLst>
          </p:cNvPr>
          <p:cNvSpPr>
            <a:spLocks noGrp="1"/>
          </p:cNvSpPr>
          <p:nvPr>
            <p:ph type="title"/>
          </p:nvPr>
        </p:nvSpPr>
        <p:spPr/>
        <p:txBody>
          <a:bodyPr/>
          <a:lstStyle/>
          <a:p>
            <a:r>
              <a:rPr lang="en-US" dirty="0"/>
              <a:t>Plan going into 2018 Summer</a:t>
            </a:r>
          </a:p>
        </p:txBody>
      </p:sp>
      <p:sp>
        <p:nvSpPr>
          <p:cNvPr id="3" name="Content Placeholder 2">
            <a:extLst>
              <a:ext uri="{FF2B5EF4-FFF2-40B4-BE49-F238E27FC236}">
                <a16:creationId xmlns:a16="http://schemas.microsoft.com/office/drawing/2014/main" id="{07457F6A-1576-45B2-8694-2E11ADEAFBA2}"/>
              </a:ext>
            </a:extLst>
          </p:cNvPr>
          <p:cNvSpPr>
            <a:spLocks noGrp="1"/>
          </p:cNvSpPr>
          <p:nvPr>
            <p:ph idx="1"/>
          </p:nvPr>
        </p:nvSpPr>
        <p:spPr>
          <a:xfrm>
            <a:off x="1066800" y="1856232"/>
            <a:ext cx="10058400" cy="4626884"/>
          </a:xfrm>
        </p:spPr>
        <p:txBody>
          <a:bodyPr>
            <a:normAutofit fontScale="92500" lnSpcReduction="10000"/>
          </a:bodyPr>
          <a:lstStyle/>
          <a:p>
            <a:r>
              <a:rPr lang="en-US" dirty="0"/>
              <a:t>Weeks 1-3 aerobic and technique mainly, kids still in school but built good base going into summer, 3500-5500 yards in 2 hour swim</a:t>
            </a:r>
          </a:p>
          <a:p>
            <a:r>
              <a:rPr lang="en-US" dirty="0"/>
              <a:t>Week 4 Recovery – 5,000 yards each day (*3.5 hours of swimming from here to taper)</a:t>
            </a:r>
          </a:p>
          <a:p>
            <a:r>
              <a:rPr lang="en-US" dirty="0"/>
              <a:t>Week 5 Recovery – 5,000 yards each day</a:t>
            </a:r>
          </a:p>
          <a:p>
            <a:r>
              <a:rPr lang="en-US" dirty="0"/>
              <a:t>Week 6 Build – 7,500 yards each day</a:t>
            </a:r>
          </a:p>
          <a:p>
            <a:r>
              <a:rPr lang="en-US" dirty="0"/>
              <a:t>Week 7 Build - 8,500 yards each day</a:t>
            </a:r>
          </a:p>
          <a:p>
            <a:r>
              <a:rPr lang="en-US" dirty="0"/>
              <a:t>Week 8 Build –10,000 yards each day</a:t>
            </a:r>
          </a:p>
          <a:p>
            <a:r>
              <a:rPr lang="en-US" dirty="0"/>
              <a:t>Week 9 Recovery – 5,400 yards each day</a:t>
            </a:r>
          </a:p>
          <a:p>
            <a:r>
              <a:rPr lang="en-US" dirty="0"/>
              <a:t>Week 10 Recovery - 5,400 yards each day</a:t>
            </a:r>
          </a:p>
          <a:p>
            <a:r>
              <a:rPr lang="en-US" dirty="0"/>
              <a:t>Week 11 – 6000 yards long easy swim in morning every day, technique afternoon with nothing very hard</a:t>
            </a:r>
          </a:p>
          <a:p>
            <a:r>
              <a:rPr lang="en-US" dirty="0"/>
              <a:t>Week 12 - Taper</a:t>
            </a:r>
          </a:p>
          <a:p>
            <a:r>
              <a:rPr lang="en-US" dirty="0"/>
              <a:t>Week 13 - Taper</a:t>
            </a:r>
          </a:p>
        </p:txBody>
      </p:sp>
      <p:pic>
        <p:nvPicPr>
          <p:cNvPr id="4" name="Picture 3">
            <a:extLst>
              <a:ext uri="{FF2B5EF4-FFF2-40B4-BE49-F238E27FC236}">
                <a16:creationId xmlns:a16="http://schemas.microsoft.com/office/drawing/2014/main" id="{2DC9282D-76F8-43E1-9B07-C6A56DB9E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78128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6225-EDF4-433A-8766-4ACB2E18159D}"/>
              </a:ext>
            </a:extLst>
          </p:cNvPr>
          <p:cNvSpPr>
            <a:spLocks noGrp="1"/>
          </p:cNvSpPr>
          <p:nvPr>
            <p:ph type="title"/>
          </p:nvPr>
        </p:nvSpPr>
        <p:spPr/>
        <p:txBody>
          <a:bodyPr/>
          <a:lstStyle/>
          <a:p>
            <a:r>
              <a:rPr lang="en-US" dirty="0"/>
              <a:t>2018 club summer season recap</a:t>
            </a:r>
          </a:p>
        </p:txBody>
      </p:sp>
      <p:sp>
        <p:nvSpPr>
          <p:cNvPr id="3" name="Content Placeholder 2">
            <a:extLst>
              <a:ext uri="{FF2B5EF4-FFF2-40B4-BE49-F238E27FC236}">
                <a16:creationId xmlns:a16="http://schemas.microsoft.com/office/drawing/2014/main" id="{293B3742-20D0-4BA2-8EA9-9FF01CB6F2D6}"/>
              </a:ext>
            </a:extLst>
          </p:cNvPr>
          <p:cNvSpPr>
            <a:spLocks noGrp="1"/>
          </p:cNvSpPr>
          <p:nvPr>
            <p:ph idx="1"/>
          </p:nvPr>
        </p:nvSpPr>
        <p:spPr/>
        <p:txBody>
          <a:bodyPr>
            <a:normAutofit fontScale="92500" lnSpcReduction="20000"/>
          </a:bodyPr>
          <a:lstStyle/>
          <a:p>
            <a:r>
              <a:rPr lang="en-US" dirty="0"/>
              <a:t>All swimmers of every level swam very well at end of the season meets</a:t>
            </a:r>
          </a:p>
          <a:p>
            <a:r>
              <a:rPr lang="en-US" dirty="0"/>
              <a:t>End of the season 3 day prelim/finals taper meet </a:t>
            </a:r>
          </a:p>
          <a:p>
            <a:pPr lvl="1"/>
            <a:r>
              <a:rPr lang="en-US" dirty="0"/>
              <a:t>Kids got faster as the meet went on each day</a:t>
            </a:r>
          </a:p>
          <a:p>
            <a:pPr lvl="1"/>
            <a:r>
              <a:rPr lang="en-US" dirty="0"/>
              <a:t>Swam faster from prelims to finals nearly every race.  Ran lots of other teams down in last 50m of each race.</a:t>
            </a:r>
          </a:p>
          <a:p>
            <a:pPr lvl="1"/>
            <a:r>
              <a:rPr lang="en-US" dirty="0"/>
              <a:t>We placed 4</a:t>
            </a:r>
            <a:r>
              <a:rPr lang="en-US" baseline="30000" dirty="0"/>
              <a:t>th </a:t>
            </a:r>
            <a:r>
              <a:rPr lang="en-US" dirty="0"/>
              <a:t>with 29 kids.  3</a:t>
            </a:r>
            <a:r>
              <a:rPr lang="en-US" baseline="30000" dirty="0"/>
              <a:t>rd</a:t>
            </a:r>
            <a:r>
              <a:rPr lang="en-US" dirty="0"/>
              <a:t> had 40 kids, 1</a:t>
            </a:r>
            <a:r>
              <a:rPr lang="en-US" baseline="30000" dirty="0"/>
              <a:t>st</a:t>
            </a:r>
            <a:r>
              <a:rPr lang="en-US" dirty="0"/>
              <a:t> and 2</a:t>
            </a:r>
            <a:r>
              <a:rPr lang="en-US" baseline="30000" dirty="0"/>
              <a:t>nd</a:t>
            </a:r>
            <a:r>
              <a:rPr lang="en-US" dirty="0"/>
              <a:t> had 100+.   Averaged most points per swimmer out of entire meet, 31 teams total.</a:t>
            </a:r>
          </a:p>
          <a:p>
            <a:r>
              <a:rPr lang="en-US" dirty="0"/>
              <a:t>Why?</a:t>
            </a:r>
          </a:p>
          <a:p>
            <a:pPr lvl="1"/>
            <a:r>
              <a:rPr lang="en-US" dirty="0"/>
              <a:t>We had so much time in the water.  Did not do tons of super hard sets, lots and lots of aerobic swimming and technique and it showed in our end of the season racing.</a:t>
            </a:r>
          </a:p>
          <a:p>
            <a:r>
              <a:rPr lang="en-US" dirty="0"/>
              <a:t>Kids had a blast doing camp</a:t>
            </a:r>
          </a:p>
          <a:p>
            <a:r>
              <a:rPr lang="en-US" dirty="0"/>
              <a:t>Several days during 10,000 yard week kids were way too tired to do full yardage so we cut it down</a:t>
            </a:r>
          </a:p>
          <a:p>
            <a:r>
              <a:rPr lang="en-US" dirty="0"/>
              <a:t>Great season plan when pool time is not an issue</a:t>
            </a:r>
          </a:p>
        </p:txBody>
      </p:sp>
      <p:pic>
        <p:nvPicPr>
          <p:cNvPr id="4" name="Picture 3">
            <a:extLst>
              <a:ext uri="{FF2B5EF4-FFF2-40B4-BE49-F238E27FC236}">
                <a16:creationId xmlns:a16="http://schemas.microsoft.com/office/drawing/2014/main" id="{D5F4671B-4F5A-49E5-88DD-613D9C97A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360843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FBAD-FAA5-4816-AD10-B18ABFF5C188}"/>
              </a:ext>
            </a:extLst>
          </p:cNvPr>
          <p:cNvSpPr>
            <a:spLocks noGrp="1"/>
          </p:cNvSpPr>
          <p:nvPr>
            <p:ph type="title"/>
          </p:nvPr>
        </p:nvSpPr>
        <p:spPr/>
        <p:txBody>
          <a:bodyPr/>
          <a:lstStyle/>
          <a:p>
            <a:r>
              <a:rPr lang="en-US" dirty="0"/>
              <a:t>2017 HS Season</a:t>
            </a:r>
          </a:p>
        </p:txBody>
      </p:sp>
      <p:sp>
        <p:nvSpPr>
          <p:cNvPr id="3" name="Content Placeholder 2">
            <a:extLst>
              <a:ext uri="{FF2B5EF4-FFF2-40B4-BE49-F238E27FC236}">
                <a16:creationId xmlns:a16="http://schemas.microsoft.com/office/drawing/2014/main" id="{62E46D1C-71F6-4EFB-9BF9-A505F0C2B816}"/>
              </a:ext>
            </a:extLst>
          </p:cNvPr>
          <p:cNvSpPr>
            <a:spLocks noGrp="1"/>
          </p:cNvSpPr>
          <p:nvPr>
            <p:ph idx="1"/>
          </p:nvPr>
        </p:nvSpPr>
        <p:spPr>
          <a:xfrm>
            <a:off x="1069848" y="2121408"/>
            <a:ext cx="5266944" cy="4050792"/>
          </a:xfrm>
        </p:spPr>
        <p:txBody>
          <a:bodyPr>
            <a:normAutofit fontScale="92500" lnSpcReduction="10000"/>
          </a:bodyPr>
          <a:lstStyle/>
          <a:p>
            <a:r>
              <a:rPr lang="en-US" dirty="0"/>
              <a:t>Ran mesocycles based on parameters with the idea that by focusing different systems and muscle groups, the body could adapt for 3 weeks then would have to re-adapt.</a:t>
            </a:r>
          </a:p>
          <a:p>
            <a:pPr fontAlgn="base"/>
            <a:r>
              <a:rPr lang="en-US" dirty="0"/>
              <a:t>Weeks 1-3 speed and technique (80% easy swimming Zone 1 or 2, 20% 25 yard or less all out sprints) </a:t>
            </a:r>
          </a:p>
          <a:p>
            <a:pPr fontAlgn="base"/>
            <a:r>
              <a:rPr lang="en-US" dirty="0"/>
              <a:t>Weeks 4-6 power and technique, PCAC at end of week 6 </a:t>
            </a:r>
          </a:p>
          <a:p>
            <a:pPr fontAlgn="base"/>
            <a:r>
              <a:rPr lang="en-US" dirty="0"/>
              <a:t>Weeks 7-9 aerobic capacity </a:t>
            </a:r>
          </a:p>
          <a:p>
            <a:pPr fontAlgn="base"/>
            <a:r>
              <a:rPr lang="en-US" dirty="0"/>
              <a:t>Weeks 10-11 anaerobic power/capacity, start taper for Districts and Regions </a:t>
            </a:r>
          </a:p>
          <a:p>
            <a:pPr fontAlgn="base"/>
            <a:r>
              <a:rPr lang="en-US" dirty="0"/>
              <a:t>Weeks 12-13 taper</a:t>
            </a:r>
          </a:p>
          <a:p>
            <a:endParaRPr lang="en-US" dirty="0"/>
          </a:p>
        </p:txBody>
      </p:sp>
      <p:graphicFrame>
        <p:nvGraphicFramePr>
          <p:cNvPr id="5" name="Table 4">
            <a:extLst>
              <a:ext uri="{FF2B5EF4-FFF2-40B4-BE49-F238E27FC236}">
                <a16:creationId xmlns:a16="http://schemas.microsoft.com/office/drawing/2014/main" id="{2F9A743C-BAFC-4073-881F-285E587F9EA6}"/>
              </a:ext>
            </a:extLst>
          </p:cNvPr>
          <p:cNvGraphicFramePr>
            <a:graphicFrameLocks noGrp="1"/>
          </p:cNvGraphicFramePr>
          <p:nvPr>
            <p:extLst>
              <p:ext uri="{D42A27DB-BD31-4B8C-83A1-F6EECF244321}">
                <p14:modId xmlns:p14="http://schemas.microsoft.com/office/powerpoint/2010/main" val="1810712690"/>
              </p:ext>
            </p:extLst>
          </p:nvPr>
        </p:nvGraphicFramePr>
        <p:xfrm>
          <a:off x="6254750" y="3348435"/>
          <a:ext cx="5937250" cy="1229234"/>
        </p:xfrm>
        <a:graphic>
          <a:graphicData uri="http://schemas.openxmlformats.org/drawingml/2006/table">
            <a:tbl>
              <a:tblPr firstRow="1" firstCol="1" bandRow="1">
                <a:tableStyleId>{5C22544A-7EE6-4342-B048-85BDC9FD1C3A}</a:tableStyleId>
              </a:tblPr>
              <a:tblGrid>
                <a:gridCol w="847725">
                  <a:extLst>
                    <a:ext uri="{9D8B030D-6E8A-4147-A177-3AD203B41FA5}">
                      <a16:colId xmlns:a16="http://schemas.microsoft.com/office/drawing/2014/main" val="2753907938"/>
                    </a:ext>
                  </a:extLst>
                </a:gridCol>
                <a:gridCol w="847725">
                  <a:extLst>
                    <a:ext uri="{9D8B030D-6E8A-4147-A177-3AD203B41FA5}">
                      <a16:colId xmlns:a16="http://schemas.microsoft.com/office/drawing/2014/main" val="3266780974"/>
                    </a:ext>
                  </a:extLst>
                </a:gridCol>
                <a:gridCol w="848360">
                  <a:extLst>
                    <a:ext uri="{9D8B030D-6E8A-4147-A177-3AD203B41FA5}">
                      <a16:colId xmlns:a16="http://schemas.microsoft.com/office/drawing/2014/main" val="638521344"/>
                    </a:ext>
                  </a:extLst>
                </a:gridCol>
                <a:gridCol w="848360">
                  <a:extLst>
                    <a:ext uri="{9D8B030D-6E8A-4147-A177-3AD203B41FA5}">
                      <a16:colId xmlns:a16="http://schemas.microsoft.com/office/drawing/2014/main" val="2808942948"/>
                    </a:ext>
                  </a:extLst>
                </a:gridCol>
                <a:gridCol w="848360">
                  <a:extLst>
                    <a:ext uri="{9D8B030D-6E8A-4147-A177-3AD203B41FA5}">
                      <a16:colId xmlns:a16="http://schemas.microsoft.com/office/drawing/2014/main" val="3922270251"/>
                    </a:ext>
                  </a:extLst>
                </a:gridCol>
                <a:gridCol w="848360">
                  <a:extLst>
                    <a:ext uri="{9D8B030D-6E8A-4147-A177-3AD203B41FA5}">
                      <a16:colId xmlns:a16="http://schemas.microsoft.com/office/drawing/2014/main" val="4232577598"/>
                    </a:ext>
                  </a:extLst>
                </a:gridCol>
                <a:gridCol w="848360">
                  <a:extLst>
                    <a:ext uri="{9D8B030D-6E8A-4147-A177-3AD203B41FA5}">
                      <a16:colId xmlns:a16="http://schemas.microsoft.com/office/drawing/2014/main" val="2993358401"/>
                    </a:ext>
                  </a:extLst>
                </a:gridCol>
              </a:tblGrid>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Thursday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Friday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Saturday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2143252"/>
                  </a:ext>
                </a:extLst>
              </a:tr>
              <a:tr h="0">
                <a:tc>
                  <a:txBody>
                    <a:bodyPr/>
                    <a:lstStyle/>
                    <a:p>
                      <a:pPr marL="0" marR="0">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weights</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 </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5:30-6:30 weights</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rgbClr val="C00000"/>
                          </a:solidFill>
                          <a:effectLst/>
                        </a:rPr>
                        <a:t>9-11 swim</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583518"/>
                  </a:ext>
                </a:extLst>
              </a:tr>
              <a:tr h="0">
                <a:tc>
                  <a:txBody>
                    <a:bodyPr/>
                    <a:lstStyle/>
                    <a:p>
                      <a:pPr marL="0" marR="0">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Meets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dry land</a:t>
                      </a:r>
                    </a:p>
                    <a:p>
                      <a:pPr marL="0" marR="0">
                        <a:lnSpc>
                          <a:spcPct val="107000"/>
                        </a:lnSpc>
                        <a:spcBef>
                          <a:spcPts val="0"/>
                        </a:spcBef>
                        <a:spcAft>
                          <a:spcPts val="0"/>
                        </a:spcAft>
                      </a:pPr>
                      <a:r>
                        <a:rPr lang="en-US" sz="1100">
                          <a:effectLst/>
                        </a:rPr>
                        <a:t>3-5 swim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 team building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576592"/>
                  </a:ext>
                </a:extLst>
              </a:tr>
            </a:tbl>
          </a:graphicData>
        </a:graphic>
      </p:graphicFrame>
      <p:pic>
        <p:nvPicPr>
          <p:cNvPr id="6" name="Picture 5">
            <a:extLst>
              <a:ext uri="{FF2B5EF4-FFF2-40B4-BE49-F238E27FC236}">
                <a16:creationId xmlns:a16="http://schemas.microsoft.com/office/drawing/2014/main" id="{409D02FF-EF9D-4A87-831D-039BB0C83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6820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446C-0BBE-40B2-B1F5-85D96B32E1E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74FCDA-9FAA-4241-8D45-CFCF7259283F}"/>
              </a:ext>
            </a:extLst>
          </p:cNvPr>
          <p:cNvSpPr>
            <a:spLocks noGrp="1"/>
          </p:cNvSpPr>
          <p:nvPr>
            <p:ph idx="1"/>
          </p:nvPr>
        </p:nvSpPr>
        <p:spPr/>
        <p:txBody>
          <a:bodyPr/>
          <a:lstStyle/>
          <a:p>
            <a:r>
              <a:rPr lang="en-US" dirty="0"/>
              <a:t>Introduction</a:t>
            </a:r>
          </a:p>
          <a:p>
            <a:r>
              <a:rPr lang="en-US" dirty="0"/>
              <a:t>Swim Career</a:t>
            </a:r>
          </a:p>
          <a:p>
            <a:r>
              <a:rPr lang="en-US" dirty="0"/>
              <a:t>Setting up a season</a:t>
            </a:r>
          </a:p>
          <a:p>
            <a:r>
              <a:rPr lang="en-US" dirty="0"/>
              <a:t>A look at 3 past seasons and their plans</a:t>
            </a:r>
          </a:p>
          <a:p>
            <a:r>
              <a:rPr lang="en-US" dirty="0"/>
              <a:t>Taper Plans</a:t>
            </a:r>
          </a:p>
          <a:p>
            <a:r>
              <a:rPr lang="en-US" dirty="0"/>
              <a:t>Conclusion</a:t>
            </a:r>
          </a:p>
          <a:p>
            <a:r>
              <a:rPr lang="en-US" dirty="0"/>
              <a:t>Questions </a:t>
            </a:r>
          </a:p>
          <a:p>
            <a:endParaRPr lang="en-US" dirty="0"/>
          </a:p>
        </p:txBody>
      </p:sp>
      <p:pic>
        <p:nvPicPr>
          <p:cNvPr id="4" name="Picture 3">
            <a:extLst>
              <a:ext uri="{FF2B5EF4-FFF2-40B4-BE49-F238E27FC236}">
                <a16:creationId xmlns:a16="http://schemas.microsoft.com/office/drawing/2014/main" id="{6FA04E10-D1D4-4ACB-914A-57CA5677A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02417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B766-2622-4E27-B896-F6D55D6D9164}"/>
              </a:ext>
            </a:extLst>
          </p:cNvPr>
          <p:cNvSpPr>
            <a:spLocks noGrp="1"/>
          </p:cNvSpPr>
          <p:nvPr>
            <p:ph type="title"/>
          </p:nvPr>
        </p:nvSpPr>
        <p:spPr/>
        <p:txBody>
          <a:bodyPr/>
          <a:lstStyle/>
          <a:p>
            <a:r>
              <a:rPr lang="en-US" dirty="0"/>
              <a:t>2017 HS Season Recap</a:t>
            </a:r>
          </a:p>
        </p:txBody>
      </p:sp>
      <p:sp>
        <p:nvSpPr>
          <p:cNvPr id="3" name="Content Placeholder 2">
            <a:extLst>
              <a:ext uri="{FF2B5EF4-FFF2-40B4-BE49-F238E27FC236}">
                <a16:creationId xmlns:a16="http://schemas.microsoft.com/office/drawing/2014/main" id="{82E24C6A-4A2C-4923-AB28-83B4A325EAF3}"/>
              </a:ext>
            </a:extLst>
          </p:cNvPr>
          <p:cNvSpPr>
            <a:spLocks noGrp="1"/>
          </p:cNvSpPr>
          <p:nvPr>
            <p:ph idx="1"/>
          </p:nvPr>
        </p:nvSpPr>
        <p:spPr/>
        <p:txBody>
          <a:bodyPr>
            <a:normAutofit fontScale="92500" lnSpcReduction="20000"/>
          </a:bodyPr>
          <a:lstStyle/>
          <a:p>
            <a:pPr fontAlgn="base"/>
            <a:r>
              <a:rPr lang="en-US" dirty="0"/>
              <a:t>Best season I’ve coached thus far for high-level swimmers</a:t>
            </a:r>
          </a:p>
          <a:p>
            <a:pPr lvl="1" fontAlgn="base"/>
            <a:r>
              <a:rPr lang="en-US" dirty="0"/>
              <a:t>Regional meet was lights out</a:t>
            </a:r>
          </a:p>
          <a:p>
            <a:pPr lvl="1" fontAlgn="base"/>
            <a:r>
              <a:rPr lang="en-US" dirty="0"/>
              <a:t>State meet was not as impressive but still very good</a:t>
            </a:r>
          </a:p>
          <a:p>
            <a:pPr fontAlgn="base"/>
            <a:r>
              <a:rPr lang="en-US" dirty="0"/>
              <a:t>Mid-level and new swimmers did fine</a:t>
            </a:r>
          </a:p>
          <a:p>
            <a:pPr fontAlgn="base"/>
            <a:r>
              <a:rPr lang="en-US" dirty="0"/>
              <a:t>Why?</a:t>
            </a:r>
          </a:p>
          <a:p>
            <a:pPr lvl="1" fontAlgn="base"/>
            <a:r>
              <a:rPr lang="en-US" dirty="0"/>
              <a:t>High-level swimmers had time to rest and recover well.  Only season that I have over-rested a group though.  Weight program worked extremely well and helped a ton with the limited in water time we had.</a:t>
            </a:r>
          </a:p>
          <a:p>
            <a:r>
              <a:rPr lang="en-US" dirty="0"/>
              <a:t>Hurricane Irma took 2 weeks out of power and technique cycle</a:t>
            </a:r>
          </a:p>
          <a:p>
            <a:r>
              <a:rPr lang="en-US" dirty="0"/>
              <a:t>Did very little dry land from week 5 and on due to Irma breaking our pool</a:t>
            </a:r>
          </a:p>
          <a:p>
            <a:r>
              <a:rPr lang="en-US" dirty="0"/>
              <a:t>Did the same weight exercises week to week during entire season.  Changed focus every 3 weeks (endurance, power, speed) based off Jason </a:t>
            </a:r>
            <a:r>
              <a:rPr lang="en-US" dirty="0" err="1"/>
              <a:t>Lezak</a:t>
            </a:r>
            <a:r>
              <a:rPr lang="en-US" dirty="0"/>
              <a:t> article </a:t>
            </a:r>
            <a:r>
              <a:rPr lang="en-US" dirty="0">
                <a:hlinkClick r:id="rId2"/>
              </a:rPr>
              <a:t>https://www.bodybuilding.com/content/weight-training-for-sprint-swimmers.html</a:t>
            </a:r>
            <a:r>
              <a:rPr lang="en-US" dirty="0"/>
              <a:t> </a:t>
            </a:r>
          </a:p>
          <a:p>
            <a:r>
              <a:rPr lang="en-US" dirty="0"/>
              <a:t>Great season plan for high-level swimmers who consistently give great effort</a:t>
            </a:r>
          </a:p>
        </p:txBody>
      </p:sp>
      <p:pic>
        <p:nvPicPr>
          <p:cNvPr id="4" name="Picture 3">
            <a:extLst>
              <a:ext uri="{FF2B5EF4-FFF2-40B4-BE49-F238E27FC236}">
                <a16:creationId xmlns:a16="http://schemas.microsoft.com/office/drawing/2014/main" id="{D8CF4D73-038F-4D78-9FEE-D7B35ADF6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389212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D530-1A9C-42EC-9E45-C69E4487605A}"/>
              </a:ext>
            </a:extLst>
          </p:cNvPr>
          <p:cNvSpPr>
            <a:spLocks noGrp="1"/>
          </p:cNvSpPr>
          <p:nvPr>
            <p:ph type="title"/>
          </p:nvPr>
        </p:nvSpPr>
        <p:spPr/>
        <p:txBody>
          <a:bodyPr/>
          <a:lstStyle/>
          <a:p>
            <a:r>
              <a:rPr lang="en-US" dirty="0"/>
              <a:t>Taper overview</a:t>
            </a:r>
          </a:p>
        </p:txBody>
      </p:sp>
      <p:sp>
        <p:nvSpPr>
          <p:cNvPr id="3" name="Content Placeholder 2">
            <a:extLst>
              <a:ext uri="{FF2B5EF4-FFF2-40B4-BE49-F238E27FC236}">
                <a16:creationId xmlns:a16="http://schemas.microsoft.com/office/drawing/2014/main" id="{4EFCCD8D-7BA0-4AA2-B357-2AB0E12F76C3}"/>
              </a:ext>
            </a:extLst>
          </p:cNvPr>
          <p:cNvSpPr>
            <a:spLocks noGrp="1"/>
          </p:cNvSpPr>
          <p:nvPr>
            <p:ph idx="1"/>
          </p:nvPr>
        </p:nvSpPr>
        <p:spPr>
          <a:xfrm>
            <a:off x="1069848" y="2121408"/>
            <a:ext cx="10058400" cy="4526280"/>
          </a:xfrm>
        </p:spPr>
        <p:txBody>
          <a:bodyPr>
            <a:normAutofit fontScale="92500" lnSpcReduction="20000"/>
          </a:bodyPr>
          <a:lstStyle/>
          <a:p>
            <a:r>
              <a:rPr lang="en-US" b="1" dirty="0"/>
              <a:t>Week leading into taper</a:t>
            </a:r>
            <a:endParaRPr lang="en-US" dirty="0"/>
          </a:p>
          <a:p>
            <a:pPr lvl="1"/>
            <a:r>
              <a:rPr lang="en-US" dirty="0"/>
              <a:t>If they are tired and broken down, I like to do 6000 every day.  Just long and smooth.  </a:t>
            </a:r>
          </a:p>
          <a:p>
            <a:pPr lvl="1"/>
            <a:r>
              <a:rPr lang="en-US" dirty="0"/>
              <a:t>If they are fresh I will give them </a:t>
            </a:r>
            <a:r>
              <a:rPr lang="en-US" b="1" dirty="0"/>
              <a:t>Tuesday</a:t>
            </a:r>
            <a:r>
              <a:rPr lang="en-US" dirty="0"/>
              <a:t> 12x100 1:40 hold 12-17 from best time and </a:t>
            </a:r>
            <a:r>
              <a:rPr lang="en-US" b="1" dirty="0"/>
              <a:t>Wednesday</a:t>
            </a:r>
            <a:r>
              <a:rPr lang="en-US" dirty="0"/>
              <a:t> 12x25 on :30 hold As Fast As You Can.  </a:t>
            </a:r>
          </a:p>
          <a:p>
            <a:pPr lvl="1"/>
            <a:r>
              <a:rPr lang="en-US" dirty="0"/>
              <a:t>Do dry land 2-3 days per week, 4 min on with 2 min rest.  </a:t>
            </a:r>
          </a:p>
          <a:p>
            <a:pPr lvl="2"/>
            <a:r>
              <a:rPr lang="en-US" dirty="0"/>
              <a:t>[ex. 2x(:30 split jumps, :30 band pull, :30 crunch, :30 squats) then 2 min rest and do 2x through so 4 (2 rounds, 2 min rest, 2 rounds) sets total] This plays into 1</a:t>
            </a:r>
            <a:r>
              <a:rPr lang="en-US" baseline="30000" dirty="0"/>
              <a:t>st</a:t>
            </a:r>
            <a:r>
              <a:rPr lang="en-US" dirty="0"/>
              <a:t> week of taper for girls.  Do same exercises 3 weeks out as into 1</a:t>
            </a:r>
            <a:r>
              <a:rPr lang="en-US" baseline="30000" dirty="0"/>
              <a:t>st</a:t>
            </a:r>
            <a:r>
              <a:rPr lang="en-US" dirty="0"/>
              <a:t> week of taper</a:t>
            </a:r>
            <a:r>
              <a:rPr lang="en-US" b="1" dirty="0"/>
              <a:t> </a:t>
            </a:r>
            <a:endParaRPr lang="en-US" dirty="0"/>
          </a:p>
          <a:p>
            <a:r>
              <a:rPr lang="en-US" b="1" dirty="0"/>
              <a:t>Taper mindset – </a:t>
            </a:r>
            <a:r>
              <a:rPr lang="en-US" dirty="0"/>
              <a:t>tell athletes to swim slow and </a:t>
            </a:r>
            <a:r>
              <a:rPr lang="en-US" b="1" dirty="0"/>
              <a:t>relaxed</a:t>
            </a:r>
            <a:r>
              <a:rPr lang="en-US" dirty="0"/>
              <a:t>, focusing on </a:t>
            </a:r>
            <a:r>
              <a:rPr lang="en-US" b="1" dirty="0"/>
              <a:t>relaxing</a:t>
            </a:r>
            <a:r>
              <a:rPr lang="en-US" dirty="0"/>
              <a:t> and grabbing all molecules of water.  Don’t spend much time at wall.  Swim as slow as you can unless we are doing fast or build.  I often yell at kids for going too fast the first week.</a:t>
            </a:r>
          </a:p>
          <a:p>
            <a:r>
              <a:rPr lang="en-US" dirty="0"/>
              <a:t>Do mental prep at least 4 times per week for 2 weeks leading into focus meet</a:t>
            </a:r>
          </a:p>
          <a:p>
            <a:r>
              <a:rPr lang="en-US" dirty="0"/>
              <a:t>Boys no dry land for 2 weeks before big meet, girls no dry land for 1 week before big meet and 2 weeks out do 2 min on 4 min rest (ex. :30 split jumps, :30 band pull, :30 crunch, :30 squats then 4 min rest and do 2x through)</a:t>
            </a:r>
          </a:p>
          <a:p>
            <a:r>
              <a:rPr lang="en-US" dirty="0"/>
              <a:t>Off weights 3-4 weeks before big meet</a:t>
            </a:r>
          </a:p>
          <a:p>
            <a:endParaRPr lang="en-US" dirty="0"/>
          </a:p>
        </p:txBody>
      </p:sp>
      <p:pic>
        <p:nvPicPr>
          <p:cNvPr id="11" name="Picture 10">
            <a:extLst>
              <a:ext uri="{FF2B5EF4-FFF2-40B4-BE49-F238E27FC236}">
                <a16:creationId xmlns:a16="http://schemas.microsoft.com/office/drawing/2014/main" id="{2CD67D9F-0211-42DF-BCE5-03470121E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416840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380C-7049-4CB6-A9BF-724193B9990E}"/>
              </a:ext>
            </a:extLst>
          </p:cNvPr>
          <p:cNvSpPr>
            <a:spLocks noGrp="1"/>
          </p:cNvSpPr>
          <p:nvPr>
            <p:ph type="title"/>
          </p:nvPr>
        </p:nvSpPr>
        <p:spPr/>
        <p:txBody>
          <a:bodyPr/>
          <a:lstStyle/>
          <a:p>
            <a:r>
              <a:rPr lang="en-US" dirty="0"/>
              <a:t>My Typical Taper (2 week)</a:t>
            </a:r>
          </a:p>
        </p:txBody>
      </p:sp>
      <p:pic>
        <p:nvPicPr>
          <p:cNvPr id="12" name="Picture 11">
            <a:extLst>
              <a:ext uri="{FF2B5EF4-FFF2-40B4-BE49-F238E27FC236}">
                <a16:creationId xmlns:a16="http://schemas.microsoft.com/office/drawing/2014/main" id="{581B1A6B-1C8B-4F34-AB3E-012FB4586F1D}"/>
              </a:ext>
            </a:extLst>
          </p:cNvPr>
          <p:cNvPicPr>
            <a:picLocks noChangeAspect="1"/>
          </p:cNvPicPr>
          <p:nvPr/>
        </p:nvPicPr>
        <p:blipFill>
          <a:blip r:embed="rId2"/>
          <a:stretch>
            <a:fillRect/>
          </a:stretch>
        </p:blipFill>
        <p:spPr>
          <a:xfrm>
            <a:off x="2097024" y="1652016"/>
            <a:ext cx="7065264" cy="4907346"/>
          </a:xfrm>
          <a:prstGeom prst="rect">
            <a:avLst/>
          </a:prstGeom>
        </p:spPr>
      </p:pic>
      <p:pic>
        <p:nvPicPr>
          <p:cNvPr id="13" name="Picture 12">
            <a:extLst>
              <a:ext uri="{FF2B5EF4-FFF2-40B4-BE49-F238E27FC236}">
                <a16:creationId xmlns:a16="http://schemas.microsoft.com/office/drawing/2014/main" id="{0270686E-2768-4E07-A885-E8FC78F94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165995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688E-A4B0-4D70-97F4-76EC0F37E3E6}"/>
              </a:ext>
            </a:extLst>
          </p:cNvPr>
          <p:cNvSpPr>
            <a:spLocks noGrp="1"/>
          </p:cNvSpPr>
          <p:nvPr>
            <p:ph type="title"/>
          </p:nvPr>
        </p:nvSpPr>
        <p:spPr/>
        <p:txBody>
          <a:bodyPr/>
          <a:lstStyle/>
          <a:p>
            <a:r>
              <a:rPr lang="en-US" dirty="0"/>
              <a:t>My big dog taper (3 week)</a:t>
            </a:r>
          </a:p>
        </p:txBody>
      </p:sp>
      <p:pic>
        <p:nvPicPr>
          <p:cNvPr id="3" name="Picture 2">
            <a:extLst>
              <a:ext uri="{FF2B5EF4-FFF2-40B4-BE49-F238E27FC236}">
                <a16:creationId xmlns:a16="http://schemas.microsoft.com/office/drawing/2014/main" id="{36F68FFE-0710-4312-9AD1-EDB1C560F897}"/>
              </a:ext>
            </a:extLst>
          </p:cNvPr>
          <p:cNvPicPr>
            <a:picLocks noChangeAspect="1"/>
          </p:cNvPicPr>
          <p:nvPr/>
        </p:nvPicPr>
        <p:blipFill>
          <a:blip r:embed="rId2"/>
          <a:stretch>
            <a:fillRect/>
          </a:stretch>
        </p:blipFill>
        <p:spPr>
          <a:xfrm>
            <a:off x="3028950" y="1601533"/>
            <a:ext cx="6134100" cy="5191125"/>
          </a:xfrm>
          <a:prstGeom prst="rect">
            <a:avLst/>
          </a:prstGeom>
        </p:spPr>
      </p:pic>
      <p:pic>
        <p:nvPicPr>
          <p:cNvPr id="4" name="Picture 3">
            <a:extLst>
              <a:ext uri="{FF2B5EF4-FFF2-40B4-BE49-F238E27FC236}">
                <a16:creationId xmlns:a16="http://schemas.microsoft.com/office/drawing/2014/main" id="{B4C8E216-C55F-4CC5-89E3-B57AF5704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403034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437-CD79-4C0E-8847-4A30CF7D2DC9}"/>
              </a:ext>
            </a:extLst>
          </p:cNvPr>
          <p:cNvSpPr>
            <a:spLocks noGrp="1"/>
          </p:cNvSpPr>
          <p:nvPr>
            <p:ph type="title"/>
          </p:nvPr>
        </p:nvSpPr>
        <p:spPr/>
        <p:txBody>
          <a:bodyPr/>
          <a:lstStyle/>
          <a:p>
            <a:r>
              <a:rPr lang="en-US" dirty="0"/>
              <a:t>In conclusion</a:t>
            </a:r>
          </a:p>
        </p:txBody>
      </p:sp>
      <p:pic>
        <p:nvPicPr>
          <p:cNvPr id="4" name="Picture 3">
            <a:extLst>
              <a:ext uri="{FF2B5EF4-FFF2-40B4-BE49-F238E27FC236}">
                <a16:creationId xmlns:a16="http://schemas.microsoft.com/office/drawing/2014/main" id="{8B47E920-F7D6-4F23-8696-E6CCAFCB1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
        <p:nvSpPr>
          <p:cNvPr id="5" name="Content Placeholder 2">
            <a:extLst>
              <a:ext uri="{FF2B5EF4-FFF2-40B4-BE49-F238E27FC236}">
                <a16:creationId xmlns:a16="http://schemas.microsoft.com/office/drawing/2014/main" id="{49A47731-6A3E-4688-8F53-DAEB9A5A7C0E}"/>
              </a:ext>
            </a:extLst>
          </p:cNvPr>
          <p:cNvSpPr txBox="1">
            <a:spLocks/>
          </p:cNvSpPr>
          <p:nvPr/>
        </p:nvSpPr>
        <p:spPr>
          <a:xfrm>
            <a:off x="1069848" y="2121408"/>
            <a:ext cx="10058400" cy="405079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Plan but be able to adjust day to day based off what you see in your athletes</a:t>
            </a:r>
          </a:p>
          <a:p>
            <a:r>
              <a:rPr lang="en-US" dirty="0"/>
              <a:t>Be creative</a:t>
            </a:r>
          </a:p>
          <a:p>
            <a:r>
              <a:rPr lang="en-US" dirty="0"/>
              <a:t>Recovery is key</a:t>
            </a:r>
          </a:p>
          <a:p>
            <a:r>
              <a:rPr lang="en-US" dirty="0"/>
              <a:t>Change regimen/parameters from season to season</a:t>
            </a:r>
          </a:p>
          <a:p>
            <a:r>
              <a:rPr lang="en-US" dirty="0"/>
              <a:t>See a season through</a:t>
            </a:r>
          </a:p>
          <a:p>
            <a:r>
              <a:rPr lang="en-US" dirty="0"/>
              <a:t>Recap the season with numbers, other coaches, and swimmers</a:t>
            </a:r>
          </a:p>
          <a:p>
            <a:r>
              <a:rPr lang="en-US" dirty="0"/>
              <a:t>Remember seasons build on seasons</a:t>
            </a:r>
          </a:p>
          <a:p>
            <a:endParaRPr lang="en-US" dirty="0"/>
          </a:p>
        </p:txBody>
      </p:sp>
    </p:spTree>
    <p:extLst>
      <p:ext uri="{BB962C8B-B14F-4D97-AF65-F5344CB8AC3E}">
        <p14:creationId xmlns:p14="http://schemas.microsoft.com/office/powerpoint/2010/main" val="157766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50DF-0A78-44C4-BBA4-50BACE56D25F}"/>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5D1F2F1A-8B27-49F6-8CED-784502A68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01830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BA0D-523B-4E78-9E37-0D2A7E17B12C}"/>
              </a:ext>
            </a:extLst>
          </p:cNvPr>
          <p:cNvSpPr>
            <a:spLocks noGrp="1"/>
          </p:cNvSpPr>
          <p:nvPr>
            <p:ph type="title"/>
          </p:nvPr>
        </p:nvSpPr>
        <p:spPr/>
        <p:txBody>
          <a:bodyPr/>
          <a:lstStyle/>
          <a:p>
            <a:r>
              <a:rPr lang="en-US" dirty="0"/>
              <a:t>Introduction to Kyle Trelka</a:t>
            </a:r>
          </a:p>
        </p:txBody>
      </p:sp>
      <p:sp>
        <p:nvSpPr>
          <p:cNvPr id="3" name="Content Placeholder 2">
            <a:extLst>
              <a:ext uri="{FF2B5EF4-FFF2-40B4-BE49-F238E27FC236}">
                <a16:creationId xmlns:a16="http://schemas.microsoft.com/office/drawing/2014/main" id="{D87A1208-D034-4C08-BD06-F718D1A3AAB4}"/>
              </a:ext>
            </a:extLst>
          </p:cNvPr>
          <p:cNvSpPr>
            <a:spLocks noGrp="1"/>
          </p:cNvSpPr>
          <p:nvPr>
            <p:ph idx="1"/>
          </p:nvPr>
        </p:nvSpPr>
        <p:spPr>
          <a:xfrm>
            <a:off x="1069848" y="2121408"/>
            <a:ext cx="4270248" cy="4050792"/>
          </a:xfrm>
        </p:spPr>
        <p:txBody>
          <a:bodyPr>
            <a:normAutofit/>
          </a:bodyPr>
          <a:lstStyle/>
          <a:p>
            <a:r>
              <a:rPr lang="en-US" dirty="0"/>
              <a:t>Come from a big family</a:t>
            </a:r>
          </a:p>
          <a:p>
            <a:r>
              <a:rPr lang="en-US" dirty="0"/>
              <a:t>Born in Colorado</a:t>
            </a:r>
          </a:p>
          <a:p>
            <a:r>
              <a:rPr lang="en-US" dirty="0"/>
              <a:t>Grew up in Wisconsin</a:t>
            </a:r>
          </a:p>
          <a:p>
            <a:r>
              <a:rPr lang="en-US" dirty="0"/>
              <a:t>Worked two years corporate in Nebraska</a:t>
            </a:r>
          </a:p>
          <a:p>
            <a:r>
              <a:rPr lang="en-US" dirty="0"/>
              <a:t>Head Coach Clearwater High School 3 seasons</a:t>
            </a:r>
          </a:p>
          <a:p>
            <a:r>
              <a:rPr lang="en-US" dirty="0"/>
              <a:t>Club Coach 3 years</a:t>
            </a:r>
          </a:p>
          <a:p>
            <a:r>
              <a:rPr lang="en-US" dirty="0"/>
              <a:t>Married</a:t>
            </a:r>
          </a:p>
          <a:p>
            <a:r>
              <a:rPr lang="en-US" dirty="0"/>
              <a:t>Like to hunt and fish</a:t>
            </a:r>
          </a:p>
        </p:txBody>
      </p:sp>
      <p:pic>
        <p:nvPicPr>
          <p:cNvPr id="1026" name="Picture 2" descr="Image may contain: 2 people, people smiling, indoor">
            <a:extLst>
              <a:ext uri="{FF2B5EF4-FFF2-40B4-BE49-F238E27FC236}">
                <a16:creationId xmlns:a16="http://schemas.microsoft.com/office/drawing/2014/main" id="{F3BDC3CA-163E-4957-9534-125E9A6AB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193" y="1767915"/>
            <a:ext cx="4451938" cy="4605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B8E615-1AE6-4330-8B74-E5673BDF1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62275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3847-1D9B-48F1-8A4C-E487DE6BD5B5}"/>
              </a:ext>
            </a:extLst>
          </p:cNvPr>
          <p:cNvSpPr>
            <a:spLocks noGrp="1"/>
          </p:cNvSpPr>
          <p:nvPr>
            <p:ph type="title"/>
          </p:nvPr>
        </p:nvSpPr>
        <p:spPr>
          <a:xfrm>
            <a:off x="1069848" y="484632"/>
            <a:ext cx="2807208" cy="1609344"/>
          </a:xfrm>
        </p:spPr>
        <p:txBody>
          <a:bodyPr/>
          <a:lstStyle/>
          <a:p>
            <a:r>
              <a:rPr lang="en-US" dirty="0"/>
              <a:t>Photos</a:t>
            </a:r>
          </a:p>
        </p:txBody>
      </p:sp>
      <p:pic>
        <p:nvPicPr>
          <p:cNvPr id="2050" name="Picture 2" descr="Image may contain: 1 person, snow and outdoor">
            <a:extLst>
              <a:ext uri="{FF2B5EF4-FFF2-40B4-BE49-F238E27FC236}">
                <a16:creationId xmlns:a16="http://schemas.microsoft.com/office/drawing/2014/main" id="{D200FB5C-DA83-4EED-BC18-0C97CEF5D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74" y="1795347"/>
            <a:ext cx="3713356" cy="4951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1 person, smiling">
            <a:extLst>
              <a:ext uri="{FF2B5EF4-FFF2-40B4-BE49-F238E27FC236}">
                <a16:creationId xmlns:a16="http://schemas.microsoft.com/office/drawing/2014/main" id="{715C0FC7-3F2C-4893-ACF1-623A07494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311" y="825500"/>
            <a:ext cx="4103186" cy="5470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photo description available.">
            <a:extLst>
              <a:ext uri="{FF2B5EF4-FFF2-40B4-BE49-F238E27FC236}">
                <a16:creationId xmlns:a16="http://schemas.microsoft.com/office/drawing/2014/main" id="{94C4ECC2-C748-4F01-B175-FDE0E2ED7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747" y="3560957"/>
            <a:ext cx="3386253" cy="33862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may contain: 1 person">
            <a:extLst>
              <a:ext uri="{FF2B5EF4-FFF2-40B4-BE49-F238E27FC236}">
                <a16:creationId xmlns:a16="http://schemas.microsoft.com/office/drawing/2014/main" id="{311AB1F7-F420-4317-BF09-47A0A7967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747" y="0"/>
            <a:ext cx="3386252" cy="338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5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 may contain: 2 people, people smiling">
            <a:extLst>
              <a:ext uri="{FF2B5EF4-FFF2-40B4-BE49-F238E27FC236}">
                <a16:creationId xmlns:a16="http://schemas.microsoft.com/office/drawing/2014/main" id="{890D58E1-8C14-4080-ADBD-484176A38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may contain: 3 people">
            <a:extLst>
              <a:ext uri="{FF2B5EF4-FFF2-40B4-BE49-F238E27FC236}">
                <a16:creationId xmlns:a16="http://schemas.microsoft.com/office/drawing/2014/main" id="{4F036C15-BEAD-4E11-AD74-77323D4EA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303" y="0"/>
            <a:ext cx="2355695" cy="31409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may contain: 4 people, including Tyler Sanders, people smiling, outdoor">
            <a:extLst>
              <a:ext uri="{FF2B5EF4-FFF2-40B4-BE49-F238E27FC236}">
                <a16:creationId xmlns:a16="http://schemas.microsoft.com/office/drawing/2014/main" id="{0DBD77D9-5388-4168-8338-9F13EF2CD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083" y="3309125"/>
            <a:ext cx="4731834" cy="3548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0733DD2-1A8E-4F2E-901A-A09776439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766467" y="392616"/>
            <a:ext cx="3140927" cy="2355695"/>
          </a:xfrm>
          <a:prstGeom prst="rect">
            <a:avLst/>
          </a:prstGeom>
        </p:spPr>
      </p:pic>
    </p:spTree>
    <p:extLst>
      <p:ext uri="{BB962C8B-B14F-4D97-AF65-F5344CB8AC3E}">
        <p14:creationId xmlns:p14="http://schemas.microsoft.com/office/powerpoint/2010/main" val="1788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269F-CD0C-45FF-82E7-4EA86999F01A}"/>
              </a:ext>
            </a:extLst>
          </p:cNvPr>
          <p:cNvSpPr>
            <a:spLocks noGrp="1"/>
          </p:cNvSpPr>
          <p:nvPr>
            <p:ph type="title"/>
          </p:nvPr>
        </p:nvSpPr>
        <p:spPr/>
        <p:txBody>
          <a:bodyPr>
            <a:normAutofit fontScale="90000"/>
          </a:bodyPr>
          <a:lstStyle/>
          <a:p>
            <a:r>
              <a:rPr lang="en-US" dirty="0"/>
              <a:t>Swim Career – Where many of my coaching ideas and thoughts come from </a:t>
            </a:r>
          </a:p>
        </p:txBody>
      </p:sp>
      <p:sp>
        <p:nvSpPr>
          <p:cNvPr id="3" name="Content Placeholder 2">
            <a:extLst>
              <a:ext uri="{FF2B5EF4-FFF2-40B4-BE49-F238E27FC236}">
                <a16:creationId xmlns:a16="http://schemas.microsoft.com/office/drawing/2014/main" id="{EEEFDBC0-8E29-45C4-BE75-0C3E215BA6CB}"/>
              </a:ext>
            </a:extLst>
          </p:cNvPr>
          <p:cNvSpPr>
            <a:spLocks noGrp="1"/>
          </p:cNvSpPr>
          <p:nvPr>
            <p:ph idx="1"/>
          </p:nvPr>
        </p:nvSpPr>
        <p:spPr>
          <a:xfrm>
            <a:off x="1063752" y="2025527"/>
            <a:ext cx="6379167" cy="4603873"/>
          </a:xfrm>
        </p:spPr>
        <p:txBody>
          <a:bodyPr>
            <a:normAutofit lnSpcReduction="10000"/>
          </a:bodyPr>
          <a:lstStyle/>
          <a:p>
            <a:r>
              <a:rPr lang="en-US" dirty="0"/>
              <a:t>Started in Swim Lessons</a:t>
            </a:r>
          </a:p>
          <a:p>
            <a:r>
              <a:rPr lang="en-US" dirty="0"/>
              <a:t>Ranked top 16 in nation as YMCA age group swimmer</a:t>
            </a:r>
          </a:p>
          <a:p>
            <a:r>
              <a:rPr lang="en-US" dirty="0"/>
              <a:t>A-finalist at YMCA Spring Nationals in high school</a:t>
            </a:r>
          </a:p>
          <a:p>
            <a:r>
              <a:rPr lang="en-US" dirty="0"/>
              <a:t>WI high school Division 2 State Champ 100 free and 100 back</a:t>
            </a:r>
          </a:p>
          <a:p>
            <a:r>
              <a:rPr lang="en-US" dirty="0"/>
              <a:t>NCAA D1 scholarship swimmer UW-Milwaukee</a:t>
            </a:r>
          </a:p>
          <a:p>
            <a:r>
              <a:rPr lang="en-US" dirty="0"/>
              <a:t>5 different coaches in high school, 3 different head coaches in college + 3 summer club coaches</a:t>
            </a:r>
          </a:p>
          <a:p>
            <a:r>
              <a:rPr lang="en-US" dirty="0"/>
              <a:t>Trained to make 2016 Olympic Trials</a:t>
            </a:r>
          </a:p>
          <a:p>
            <a:r>
              <a:rPr lang="en-US" dirty="0"/>
              <a:t>Currently training for 2020 Olympic Trials</a:t>
            </a:r>
          </a:p>
          <a:p>
            <a:r>
              <a:rPr lang="en-US" dirty="0"/>
              <a:t>Type A swimmer (Gary Hall Article  </a:t>
            </a:r>
            <a:r>
              <a:rPr lang="en-US" dirty="0">
                <a:hlinkClick r:id="rId2"/>
              </a:rPr>
              <a:t>https://swimswam.com/path-path-b-swimmer/</a:t>
            </a:r>
            <a:r>
              <a:rPr lang="en-US" dirty="0"/>
              <a:t>)</a:t>
            </a:r>
          </a:p>
        </p:txBody>
      </p:sp>
      <p:pic>
        <p:nvPicPr>
          <p:cNvPr id="3074" name="Picture 2" descr="Image may contain: 3 people">
            <a:extLst>
              <a:ext uri="{FF2B5EF4-FFF2-40B4-BE49-F238E27FC236}">
                <a16:creationId xmlns:a16="http://schemas.microsoft.com/office/drawing/2014/main" id="{ACF1E83A-78F9-4947-9244-F85CAEC96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502" y="2285999"/>
            <a:ext cx="4748117" cy="3145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B48DC19-63A7-417A-A8AF-6D26D6EBC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243791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6935-BA76-49C6-B773-33E1C6410D3E}"/>
              </a:ext>
            </a:extLst>
          </p:cNvPr>
          <p:cNvSpPr>
            <a:spLocks noGrp="1"/>
          </p:cNvSpPr>
          <p:nvPr>
            <p:ph type="title"/>
          </p:nvPr>
        </p:nvSpPr>
        <p:spPr/>
        <p:txBody>
          <a:bodyPr/>
          <a:lstStyle/>
          <a:p>
            <a:r>
              <a:rPr lang="en-US" dirty="0"/>
              <a:t>Recap on Seasons I’ve swam</a:t>
            </a:r>
          </a:p>
        </p:txBody>
      </p:sp>
      <p:sp>
        <p:nvSpPr>
          <p:cNvPr id="3" name="Content Placeholder 2">
            <a:extLst>
              <a:ext uri="{FF2B5EF4-FFF2-40B4-BE49-F238E27FC236}">
                <a16:creationId xmlns:a16="http://schemas.microsoft.com/office/drawing/2014/main" id="{A7FB496B-835D-4F39-BF56-7692FD527309}"/>
              </a:ext>
            </a:extLst>
          </p:cNvPr>
          <p:cNvSpPr>
            <a:spLocks noGrp="1"/>
          </p:cNvSpPr>
          <p:nvPr>
            <p:ph idx="1"/>
          </p:nvPr>
        </p:nvSpPr>
        <p:spPr/>
        <p:txBody>
          <a:bodyPr>
            <a:normAutofit fontScale="92500" lnSpcReduction="20000"/>
          </a:bodyPr>
          <a:lstStyle/>
          <a:p>
            <a:r>
              <a:rPr lang="en-US" dirty="0"/>
              <a:t>Age Group</a:t>
            </a:r>
          </a:p>
          <a:p>
            <a:pPr lvl="1"/>
            <a:r>
              <a:rPr lang="en-US" dirty="0"/>
              <a:t>Lots of technique – summer nearly solely technical based off Australian Swimming Theories</a:t>
            </a:r>
          </a:p>
          <a:p>
            <a:pPr lvl="1"/>
            <a:r>
              <a:rPr lang="en-US" dirty="0"/>
              <a:t>Great as 8 and under</a:t>
            </a:r>
          </a:p>
          <a:p>
            <a:pPr lvl="1"/>
            <a:r>
              <a:rPr lang="en-US" dirty="0"/>
              <a:t>10 year-old year was best year</a:t>
            </a:r>
          </a:p>
          <a:p>
            <a:pPr lvl="1"/>
            <a:r>
              <a:rPr lang="en-US" dirty="0"/>
              <a:t>11-12 struggled </a:t>
            </a:r>
          </a:p>
          <a:p>
            <a:pPr marL="274320" lvl="1" indent="0">
              <a:buNone/>
            </a:pPr>
            <a:endParaRPr lang="en-US" dirty="0"/>
          </a:p>
          <a:p>
            <a:r>
              <a:rPr lang="en-US" dirty="0"/>
              <a:t>High School</a:t>
            </a:r>
          </a:p>
          <a:p>
            <a:pPr lvl="1"/>
            <a:r>
              <a:rPr lang="en-US" dirty="0"/>
              <a:t>Swam great freshman and sophomore year</a:t>
            </a:r>
          </a:p>
          <a:p>
            <a:pPr lvl="1"/>
            <a:r>
              <a:rPr lang="en-US" dirty="0"/>
              <a:t>Over-trained junior year</a:t>
            </a:r>
          </a:p>
          <a:p>
            <a:pPr lvl="1"/>
            <a:r>
              <a:rPr lang="en-US" dirty="0"/>
              <a:t>Hardly trained senior year and did well</a:t>
            </a:r>
          </a:p>
          <a:p>
            <a:pPr lvl="1"/>
            <a:endParaRPr lang="en-US" dirty="0"/>
          </a:p>
          <a:p>
            <a:r>
              <a:rPr lang="en-US" dirty="0"/>
              <a:t>College</a:t>
            </a:r>
          </a:p>
          <a:p>
            <a:pPr lvl="1"/>
            <a:r>
              <a:rPr lang="en-US" dirty="0"/>
              <a:t>Swam great as a freshman</a:t>
            </a:r>
          </a:p>
          <a:p>
            <a:pPr lvl="1"/>
            <a:r>
              <a:rPr lang="en-US" dirty="0"/>
              <a:t>Over-trained sophomore, junior, and senior years with little variation in workouts or seasonal structure from year to year</a:t>
            </a:r>
          </a:p>
          <a:p>
            <a:pPr lvl="1"/>
            <a:endParaRPr lang="en-US" dirty="0"/>
          </a:p>
        </p:txBody>
      </p:sp>
      <p:pic>
        <p:nvPicPr>
          <p:cNvPr id="4" name="Picture 3">
            <a:extLst>
              <a:ext uri="{FF2B5EF4-FFF2-40B4-BE49-F238E27FC236}">
                <a16:creationId xmlns:a16="http://schemas.microsoft.com/office/drawing/2014/main" id="{86AADCA2-47DB-49BD-912F-3FF8A4AD7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190" y="5864464"/>
            <a:ext cx="2133600" cy="883828"/>
          </a:xfrm>
          <a:prstGeom prst="rect">
            <a:avLst/>
          </a:prstGeom>
          <a:solidFill>
            <a:schemeClr val="bg1"/>
          </a:solidFill>
        </p:spPr>
      </p:pic>
    </p:spTree>
    <p:extLst>
      <p:ext uri="{BB962C8B-B14F-4D97-AF65-F5344CB8AC3E}">
        <p14:creationId xmlns:p14="http://schemas.microsoft.com/office/powerpoint/2010/main" val="230659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4EA812-4833-4253-80B5-668D978C6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080" y="6172200"/>
            <a:ext cx="1390710" cy="576091"/>
          </a:xfrm>
          <a:prstGeom prst="rect">
            <a:avLst/>
          </a:prstGeom>
          <a:solidFill>
            <a:schemeClr val="bg1"/>
          </a:solidFill>
        </p:spPr>
      </p:pic>
      <p:sp>
        <p:nvSpPr>
          <p:cNvPr id="2" name="Title 1">
            <a:extLst>
              <a:ext uri="{FF2B5EF4-FFF2-40B4-BE49-F238E27FC236}">
                <a16:creationId xmlns:a16="http://schemas.microsoft.com/office/drawing/2014/main" id="{DA9EFDF8-355D-478C-AE11-E853D836BAEE}"/>
              </a:ext>
            </a:extLst>
          </p:cNvPr>
          <p:cNvSpPr>
            <a:spLocks noGrp="1"/>
          </p:cNvSpPr>
          <p:nvPr>
            <p:ph type="title"/>
          </p:nvPr>
        </p:nvSpPr>
        <p:spPr/>
        <p:txBody>
          <a:bodyPr/>
          <a:lstStyle/>
          <a:p>
            <a:r>
              <a:rPr lang="en-US" dirty="0"/>
              <a:t>Recap Cont.</a:t>
            </a:r>
          </a:p>
        </p:txBody>
      </p:sp>
      <p:sp>
        <p:nvSpPr>
          <p:cNvPr id="3" name="Content Placeholder 2">
            <a:extLst>
              <a:ext uri="{FF2B5EF4-FFF2-40B4-BE49-F238E27FC236}">
                <a16:creationId xmlns:a16="http://schemas.microsoft.com/office/drawing/2014/main" id="{2665A7BE-49A9-4B0A-B70C-59CF3D3F8DA8}"/>
              </a:ext>
            </a:extLst>
          </p:cNvPr>
          <p:cNvSpPr>
            <a:spLocks noGrp="1"/>
          </p:cNvSpPr>
          <p:nvPr>
            <p:ph idx="1"/>
          </p:nvPr>
        </p:nvSpPr>
        <p:spPr>
          <a:xfrm>
            <a:off x="1069848" y="2121408"/>
            <a:ext cx="6312259" cy="4443984"/>
          </a:xfrm>
        </p:spPr>
        <p:txBody>
          <a:bodyPr>
            <a:normAutofit fontScale="92500" lnSpcReduction="20000"/>
          </a:bodyPr>
          <a:lstStyle/>
          <a:p>
            <a:r>
              <a:rPr lang="en-US" dirty="0"/>
              <a:t>2016 Training (pictured)</a:t>
            </a:r>
          </a:p>
          <a:p>
            <a:pPr lvl="1"/>
            <a:r>
              <a:rPr lang="en-US" dirty="0"/>
              <a:t>11 x two hour swims per week + 3-4 days dry land</a:t>
            </a:r>
          </a:p>
          <a:p>
            <a:pPr lvl="1"/>
            <a:r>
              <a:rPr lang="en-US" dirty="0"/>
              <a:t>Technique went to junk, too tired</a:t>
            </a:r>
          </a:p>
          <a:p>
            <a:pPr lvl="1"/>
            <a:r>
              <a:rPr lang="en-US" dirty="0"/>
              <a:t>Frustrating results</a:t>
            </a:r>
          </a:p>
          <a:p>
            <a:pPr lvl="1"/>
            <a:r>
              <a:rPr lang="en-US" dirty="0"/>
              <a:t>Went 20.5 from a dive 2 weeks after final meet</a:t>
            </a:r>
          </a:p>
          <a:p>
            <a:pPr marL="0" indent="0">
              <a:buNone/>
            </a:pPr>
            <a:endParaRPr lang="en-US" dirty="0"/>
          </a:p>
          <a:p>
            <a:r>
              <a:rPr lang="en-US" dirty="0"/>
              <a:t>2020 Training – for 50 free and 100 breast</a:t>
            </a:r>
          </a:p>
          <a:p>
            <a:pPr lvl="1"/>
            <a:r>
              <a:rPr lang="en-US" dirty="0"/>
              <a:t>3 x one hour swims per week</a:t>
            </a:r>
          </a:p>
          <a:p>
            <a:pPr lvl="1"/>
            <a:r>
              <a:rPr lang="en-US" dirty="0"/>
              <a:t>3 x one hour dry land per week</a:t>
            </a:r>
          </a:p>
          <a:p>
            <a:pPr lvl="1"/>
            <a:r>
              <a:rPr lang="en-US" dirty="0"/>
              <a:t>3 x one hour weights per week</a:t>
            </a:r>
          </a:p>
          <a:p>
            <a:pPr lvl="1"/>
            <a:r>
              <a:rPr lang="en-US" dirty="0"/>
              <a:t>Swims thus far have all been high-intensity but coach constantly on me about having great technique</a:t>
            </a:r>
          </a:p>
          <a:p>
            <a:pPr lvl="1"/>
            <a:r>
              <a:rPr lang="en-US" dirty="0"/>
              <a:t>Dry land and weights will go hard several weeks then easy for several weeks</a:t>
            </a:r>
          </a:p>
          <a:p>
            <a:pPr lvl="1"/>
            <a:r>
              <a:rPr lang="en-US" dirty="0"/>
              <a:t>Feel great</a:t>
            </a:r>
          </a:p>
          <a:p>
            <a:pPr lvl="1"/>
            <a:r>
              <a:rPr lang="en-US" dirty="0"/>
              <a:t>This is my 21st year of competitive swimming</a:t>
            </a:r>
          </a:p>
          <a:p>
            <a:pPr lvl="1"/>
            <a:endParaRPr lang="en-US" dirty="0"/>
          </a:p>
          <a:p>
            <a:pPr marL="0" indent="0">
              <a:buNone/>
            </a:pPr>
            <a:endParaRPr lang="en-US" dirty="0"/>
          </a:p>
        </p:txBody>
      </p:sp>
      <p:pic>
        <p:nvPicPr>
          <p:cNvPr id="5122" name="Picture 2" descr="Image may contain: 3 people, including Andrea Deufel Rogers">
            <a:extLst>
              <a:ext uri="{FF2B5EF4-FFF2-40B4-BE49-F238E27FC236}">
                <a16:creationId xmlns:a16="http://schemas.microsoft.com/office/drawing/2014/main" id="{F5577B0D-0460-489E-BFDA-145AC1786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71" r="43545"/>
          <a:stretch/>
        </p:blipFill>
        <p:spPr bwMode="auto">
          <a:xfrm>
            <a:off x="7571677" y="484632"/>
            <a:ext cx="1895707" cy="5508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D62DE0-A923-465D-9419-7F1162C5BE22}"/>
              </a:ext>
            </a:extLst>
          </p:cNvPr>
          <p:cNvPicPr>
            <a:picLocks noChangeAspect="1"/>
          </p:cNvPicPr>
          <p:nvPr/>
        </p:nvPicPr>
        <p:blipFill>
          <a:blip r:embed="rId4"/>
          <a:stretch>
            <a:fillRect/>
          </a:stretch>
        </p:blipFill>
        <p:spPr>
          <a:xfrm>
            <a:off x="10211965" y="912942"/>
            <a:ext cx="1261120" cy="5032116"/>
          </a:xfrm>
          <a:prstGeom prst="rect">
            <a:avLst/>
          </a:prstGeom>
        </p:spPr>
      </p:pic>
      <p:sp>
        <p:nvSpPr>
          <p:cNvPr id="6" name="Content Placeholder 2">
            <a:extLst>
              <a:ext uri="{FF2B5EF4-FFF2-40B4-BE49-F238E27FC236}">
                <a16:creationId xmlns:a16="http://schemas.microsoft.com/office/drawing/2014/main" id="{5296B7FE-9F59-468B-B7C5-FA1570BA711B}"/>
              </a:ext>
            </a:extLst>
          </p:cNvPr>
          <p:cNvSpPr txBox="1">
            <a:spLocks/>
          </p:cNvSpPr>
          <p:nvPr/>
        </p:nvSpPr>
        <p:spPr>
          <a:xfrm>
            <a:off x="7500979" y="6025404"/>
            <a:ext cx="4414370" cy="41452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200" dirty="0"/>
              <a:t>11 days straight of training                   After some recovery</a:t>
            </a:r>
          </a:p>
        </p:txBody>
      </p:sp>
    </p:spTree>
    <p:extLst>
      <p:ext uri="{BB962C8B-B14F-4D97-AF65-F5344CB8AC3E}">
        <p14:creationId xmlns:p14="http://schemas.microsoft.com/office/powerpoint/2010/main" val="254393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47D0-79D7-4E61-903D-DEE69DA8DC47}"/>
              </a:ext>
            </a:extLst>
          </p:cNvPr>
          <p:cNvSpPr>
            <a:spLocks noGrp="1"/>
          </p:cNvSpPr>
          <p:nvPr>
            <p:ph type="title"/>
          </p:nvPr>
        </p:nvSpPr>
        <p:spPr>
          <a:xfrm>
            <a:off x="1069848" y="484632"/>
            <a:ext cx="10058400" cy="1609344"/>
          </a:xfrm>
        </p:spPr>
        <p:txBody>
          <a:bodyPr/>
          <a:lstStyle/>
          <a:p>
            <a:r>
              <a:rPr lang="en-US" dirty="0"/>
              <a:t>Coaching</a:t>
            </a:r>
          </a:p>
        </p:txBody>
      </p:sp>
      <p:sp>
        <p:nvSpPr>
          <p:cNvPr id="3" name="Content Placeholder 2">
            <a:extLst>
              <a:ext uri="{FF2B5EF4-FFF2-40B4-BE49-F238E27FC236}">
                <a16:creationId xmlns:a16="http://schemas.microsoft.com/office/drawing/2014/main" id="{A0AEF4C5-2241-459E-A192-AC1B1E164F35}"/>
              </a:ext>
            </a:extLst>
          </p:cNvPr>
          <p:cNvSpPr>
            <a:spLocks noGrp="1"/>
          </p:cNvSpPr>
          <p:nvPr>
            <p:ph idx="1"/>
          </p:nvPr>
        </p:nvSpPr>
        <p:spPr>
          <a:xfrm>
            <a:off x="1069848" y="2121408"/>
            <a:ext cx="4379976" cy="4050792"/>
          </a:xfrm>
        </p:spPr>
        <p:txBody>
          <a:bodyPr>
            <a:normAutofit fontScale="85000" lnSpcReduction="10000"/>
          </a:bodyPr>
          <a:lstStyle/>
          <a:p>
            <a:r>
              <a:rPr lang="en-US" dirty="0"/>
              <a:t>Young coach so not a ton of history yet but…</a:t>
            </a:r>
          </a:p>
          <a:p>
            <a:r>
              <a:rPr lang="en-US" dirty="0"/>
              <a:t>Club</a:t>
            </a:r>
          </a:p>
          <a:p>
            <a:pPr lvl="1"/>
            <a:r>
              <a:rPr lang="en-US" dirty="0"/>
              <a:t>Swimmers graduate high school with a love for the sport and not burnt out </a:t>
            </a:r>
          </a:p>
          <a:p>
            <a:pPr lvl="1"/>
            <a:r>
              <a:rPr lang="en-US" dirty="0"/>
              <a:t>14 seniors from club graduated last year, 9 of whom are still swimming</a:t>
            </a:r>
          </a:p>
          <a:p>
            <a:pPr lvl="1"/>
            <a:r>
              <a:rPr lang="en-US" dirty="0"/>
              <a:t>Not a huge team but high-level athletes</a:t>
            </a:r>
          </a:p>
          <a:p>
            <a:r>
              <a:rPr lang="en-US" dirty="0"/>
              <a:t>High School</a:t>
            </a:r>
          </a:p>
          <a:p>
            <a:pPr lvl="1"/>
            <a:r>
              <a:rPr lang="en-US" dirty="0"/>
              <a:t>About 25 swimmers each season</a:t>
            </a:r>
          </a:p>
          <a:p>
            <a:pPr lvl="1"/>
            <a:r>
              <a:rPr lang="en-US" dirty="0"/>
              <a:t>Have had 7 individual A-finals swims at FHSAA HS State Meet </a:t>
            </a:r>
          </a:p>
          <a:p>
            <a:pPr lvl="1"/>
            <a:r>
              <a:rPr lang="en-US" dirty="0"/>
              <a:t>2 state championship titles in individual events</a:t>
            </a:r>
          </a:p>
          <a:p>
            <a:pPr lvl="1"/>
            <a:r>
              <a:rPr lang="en-US" dirty="0"/>
              <a:t>80%+ of taper times have been best times every season</a:t>
            </a:r>
          </a:p>
        </p:txBody>
      </p:sp>
      <p:pic>
        <p:nvPicPr>
          <p:cNvPr id="2050" name="Picture 2" descr="Image may contain: 5 people, including Leah Torres, people smiling, people standing">
            <a:extLst>
              <a:ext uri="{FF2B5EF4-FFF2-40B4-BE49-F238E27FC236}">
                <a16:creationId xmlns:a16="http://schemas.microsoft.com/office/drawing/2014/main" id="{DA2CB84F-4CF8-4705-80C9-D594B8BC7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76453"/>
            <a:ext cx="5731727" cy="4298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03F350-59A5-4AFE-A936-5AE409BF5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5832129"/>
            <a:ext cx="2211659" cy="916163"/>
          </a:xfrm>
          <a:prstGeom prst="rect">
            <a:avLst/>
          </a:prstGeom>
          <a:solidFill>
            <a:schemeClr val="bg1"/>
          </a:solidFill>
        </p:spPr>
      </p:pic>
    </p:spTree>
    <p:extLst>
      <p:ext uri="{BB962C8B-B14F-4D97-AF65-F5344CB8AC3E}">
        <p14:creationId xmlns:p14="http://schemas.microsoft.com/office/powerpoint/2010/main" val="4143677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1501</TotalTime>
  <Words>1575</Words>
  <Application>Microsoft Office PowerPoint</Application>
  <PresentationFormat>Widescreen</PresentationFormat>
  <Paragraphs>250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Rockwell</vt:lpstr>
      <vt:lpstr>Rockwell Condensed</vt:lpstr>
      <vt:lpstr>Wingdings</vt:lpstr>
      <vt:lpstr>Wood Type</vt:lpstr>
      <vt:lpstr>Training Cycles and workouts</vt:lpstr>
      <vt:lpstr>Agenda</vt:lpstr>
      <vt:lpstr>Introduction to Kyle Trelka</vt:lpstr>
      <vt:lpstr>Photos</vt:lpstr>
      <vt:lpstr>PowerPoint Presentation</vt:lpstr>
      <vt:lpstr>Swim Career – Where many of my coaching ideas and thoughts come from </vt:lpstr>
      <vt:lpstr>Recap on Seasons I’ve swam</vt:lpstr>
      <vt:lpstr>Recap Cont.</vt:lpstr>
      <vt:lpstr>Coaching</vt:lpstr>
      <vt:lpstr>Setting up a season</vt:lpstr>
      <vt:lpstr>2018 HS Season</vt:lpstr>
      <vt:lpstr>PowerPoint Presentation</vt:lpstr>
      <vt:lpstr>PowerPoint Presentation</vt:lpstr>
      <vt:lpstr>PowerPoint Presentation</vt:lpstr>
      <vt:lpstr>2018 HS Season Recap</vt:lpstr>
      <vt:lpstr>2018 club summer season</vt:lpstr>
      <vt:lpstr>Plan going into 2018 Summer</vt:lpstr>
      <vt:lpstr>2018 club summer season recap</vt:lpstr>
      <vt:lpstr>2017 HS Season</vt:lpstr>
      <vt:lpstr>2017 HS Season Recap</vt:lpstr>
      <vt:lpstr>Taper overview</vt:lpstr>
      <vt:lpstr>My Typical Taper (2 week)</vt:lpstr>
      <vt:lpstr>My big dog taper (3 week)</vt:lpstr>
      <vt:lpstr>In 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Cycles and workouts</dc:title>
  <dc:creator>Kyle Trelka</dc:creator>
  <cp:lastModifiedBy>Kyle Trelka</cp:lastModifiedBy>
  <cp:revision>37</cp:revision>
  <dcterms:created xsi:type="dcterms:W3CDTF">2019-01-09T18:51:48Z</dcterms:created>
  <dcterms:modified xsi:type="dcterms:W3CDTF">2019-01-10T20:01:41Z</dcterms:modified>
</cp:coreProperties>
</file>